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2AD_4DA9BF29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modernComment_2F3_3DDB5D51.xml" ContentType="application/vnd.ms-powerpoint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omments/modernComment_2E6_19123D3D.xml" ContentType="application/vnd.ms-powerpoint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handoutMasterIdLst>
    <p:handoutMasterId r:id="rId61"/>
  </p:handoutMasterIdLst>
  <p:sldIdLst>
    <p:sldId id="256" r:id="rId2"/>
    <p:sldId id="745" r:id="rId3"/>
    <p:sldId id="793" r:id="rId4"/>
    <p:sldId id="750" r:id="rId5"/>
    <p:sldId id="746" r:id="rId6"/>
    <p:sldId id="751" r:id="rId7"/>
    <p:sldId id="685" r:id="rId8"/>
    <p:sldId id="752" r:id="rId9"/>
    <p:sldId id="753" r:id="rId10"/>
    <p:sldId id="754" r:id="rId11"/>
    <p:sldId id="755" r:id="rId12"/>
    <p:sldId id="696" r:id="rId13"/>
    <p:sldId id="734" r:id="rId14"/>
    <p:sldId id="698" r:id="rId15"/>
    <p:sldId id="742" r:id="rId16"/>
    <p:sldId id="743" r:id="rId17"/>
    <p:sldId id="699" r:id="rId18"/>
    <p:sldId id="700" r:id="rId19"/>
    <p:sldId id="756" r:id="rId20"/>
    <p:sldId id="757" r:id="rId21"/>
    <p:sldId id="758" r:id="rId22"/>
    <p:sldId id="759" r:id="rId23"/>
    <p:sldId id="760" r:id="rId24"/>
    <p:sldId id="761" r:id="rId25"/>
    <p:sldId id="717" r:id="rId26"/>
    <p:sldId id="716" r:id="rId27"/>
    <p:sldId id="762" r:id="rId28"/>
    <p:sldId id="763" r:id="rId29"/>
    <p:sldId id="765" r:id="rId30"/>
    <p:sldId id="766" r:id="rId31"/>
    <p:sldId id="767" r:id="rId32"/>
    <p:sldId id="768" r:id="rId33"/>
    <p:sldId id="770" r:id="rId34"/>
    <p:sldId id="771" r:id="rId35"/>
    <p:sldId id="769" r:id="rId36"/>
    <p:sldId id="772" r:id="rId37"/>
    <p:sldId id="773" r:id="rId38"/>
    <p:sldId id="774" r:id="rId39"/>
    <p:sldId id="775" r:id="rId40"/>
    <p:sldId id="778" r:id="rId41"/>
    <p:sldId id="776" r:id="rId42"/>
    <p:sldId id="779" r:id="rId43"/>
    <p:sldId id="780" r:id="rId44"/>
    <p:sldId id="781" r:id="rId45"/>
    <p:sldId id="782" r:id="rId46"/>
    <p:sldId id="783" r:id="rId47"/>
    <p:sldId id="784" r:id="rId48"/>
    <p:sldId id="785" r:id="rId49"/>
    <p:sldId id="786" r:id="rId50"/>
    <p:sldId id="787" r:id="rId51"/>
    <p:sldId id="788" r:id="rId52"/>
    <p:sldId id="789" r:id="rId53"/>
    <p:sldId id="790" r:id="rId54"/>
    <p:sldId id="709" r:id="rId55"/>
    <p:sldId id="791" r:id="rId56"/>
    <p:sldId id="792" r:id="rId57"/>
    <p:sldId id="690" r:id="rId58"/>
    <p:sldId id="749" r:id="rId59"/>
  </p:sldIdLst>
  <p:sldSz cx="12192000" cy="6858000"/>
  <p:notesSz cx="6797675" cy="9928225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69C4005-5858-4E98-8418-E316B468EC92}">
          <p14:sldIdLst>
            <p14:sldId id="256"/>
            <p14:sldId id="745"/>
            <p14:sldId id="793"/>
            <p14:sldId id="750"/>
            <p14:sldId id="746"/>
            <p14:sldId id="751"/>
            <p14:sldId id="685"/>
            <p14:sldId id="752"/>
            <p14:sldId id="753"/>
            <p14:sldId id="754"/>
            <p14:sldId id="755"/>
            <p14:sldId id="696"/>
            <p14:sldId id="734"/>
            <p14:sldId id="698"/>
            <p14:sldId id="742"/>
            <p14:sldId id="743"/>
            <p14:sldId id="699"/>
            <p14:sldId id="700"/>
            <p14:sldId id="756"/>
            <p14:sldId id="757"/>
            <p14:sldId id="758"/>
            <p14:sldId id="759"/>
            <p14:sldId id="760"/>
            <p14:sldId id="761"/>
            <p14:sldId id="717"/>
            <p14:sldId id="716"/>
            <p14:sldId id="762"/>
            <p14:sldId id="763"/>
            <p14:sldId id="765"/>
            <p14:sldId id="766"/>
            <p14:sldId id="767"/>
            <p14:sldId id="768"/>
            <p14:sldId id="770"/>
            <p14:sldId id="771"/>
            <p14:sldId id="769"/>
            <p14:sldId id="772"/>
            <p14:sldId id="773"/>
            <p14:sldId id="774"/>
            <p14:sldId id="775"/>
            <p14:sldId id="778"/>
            <p14:sldId id="776"/>
            <p14:sldId id="779"/>
            <p14:sldId id="780"/>
            <p14:sldId id="781"/>
            <p14:sldId id="782"/>
            <p14:sldId id="783"/>
            <p14:sldId id="784"/>
            <p14:sldId id="785"/>
            <p14:sldId id="786"/>
            <p14:sldId id="787"/>
            <p14:sldId id="788"/>
            <p14:sldId id="789"/>
            <p14:sldId id="790"/>
            <p14:sldId id="709"/>
            <p14:sldId id="791"/>
            <p14:sldId id="792"/>
            <p14:sldId id="690"/>
            <p14:sldId id="7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4A3340A-38AF-6C01-CB32-C65662B77DA8}" name="Francesco Cipriani" initials="FC" userId="S::info@frankhood.onmicrosoft.com::4d8457af-fba9-4c27-b20a-a8954e208b31" providerId="AD"/>
  <p188:author id="{359B982D-25ED-C9BB-28C9-D0D20BE8C71A}" name="Guest User" initials="GU" userId="S::urn:spo:anon#95c7d7edc73756855b060b1a8d3d5cdc1baee2d46b5a4be136b6404a314ae29f::" providerId="AD"/>
  <p188:author id="{417F008B-83BF-B655-93FA-67820C794BF2}" name="Guest User" initials="GU" userId="S::urn:spo:anon#9607c9382d4676dfdada4b1d6a1ff96cb31d659a4139672c046cd3f3259d4cae::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onato impedovo" initials="di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DFF"/>
    <a:srgbClr val="5738FF"/>
    <a:srgbClr val="FFBA00"/>
    <a:srgbClr val="FED79E"/>
    <a:srgbClr val="EE2178"/>
    <a:srgbClr val="FFFFFF"/>
    <a:srgbClr val="FFFFCC"/>
    <a:srgbClr val="4F81BD"/>
    <a:srgbClr val="000000"/>
    <a:srgbClr val="EC5B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92"/>
    <p:restoredTop sz="94666"/>
  </p:normalViewPr>
  <p:slideViewPr>
    <p:cSldViewPr snapToGrid="0" snapToObjects="1">
      <p:cViewPr>
        <p:scale>
          <a:sx n="120" d="100"/>
          <a:sy n="120" d="100"/>
        </p:scale>
        <p:origin x="216" y="6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omments/modernComment_2AD_4DA9BF2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6475423-FDEC-4427-ACF8-9A7434F28EA9}" authorId="{359B982D-25ED-C9BB-28C9-D0D20BE8C71A}" status="resolved" created="2022-05-13T09:44:09.87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302970153" sldId="685"/>
      <ac:spMk id="6" creationId="{D9A1CA45-2EA7-4259-A47E-E79ADE030E2F}"/>
    </ac:deMkLst>
    <p188:txBody>
      <a:bodyPr/>
      <a:lstStyle/>
      <a:p>
        <a:r>
          <a:rPr lang="en-GB"/>
          <a:t>Valerio: Non so se le mie modifiche sono poi automaticamente incorporate, scrivo qui: 
Un programma che ci dicA quali Pokemon siano simili tra di loro (il termine affine potrebbe mandare in confusione)</a:t>
        </a:r>
      </a:p>
    </p188:txBody>
  </p188:cm>
</p188:cmLst>
</file>

<file path=ppt/comments/modernComment_2E6_19123D3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9DC3985-64AA-4A0B-9AE8-BEF78B8C92A6}" authorId="{417F008B-83BF-B655-93FA-67820C794BF2}" status="resolved" created="2022-05-26T14:19:30.41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20625725" sldId="742"/>
      <ac:picMk id="8" creationId="{988C393B-30E8-168A-6FDC-28BF3BEF5506}"/>
    </ac:deMkLst>
    <p188:txBody>
      <a:bodyPr/>
      <a:lstStyle/>
      <a:p>
        <a:r>
          <a:rPr lang="en-GB"/>
          <a:t>update. pics in Eng</a:t>
        </a:r>
      </a:p>
    </p188:txBody>
  </p188:cm>
</p188:cmLst>
</file>

<file path=ppt/comments/modernComment_2F3_3DDB5D5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765C4A8-DAF1-444A-9CC9-DCE1FC51AF76}" authorId="{359B982D-25ED-C9BB-28C9-D0D20BE8C71A}" status="resolved" created="2022-05-13T09:47:51.73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037786449" sldId="755"/>
      <ac:spMk id="4" creationId="{00000000-0000-0000-0000-000000000000}"/>
      <ac:txMk cp="44">
        <ac:context len="153" hash="2102020300"/>
      </ac:txMk>
    </ac:txMkLst>
    <p188:pos x="5346290" y="3367548"/>
    <p188:replyLst>
      <p188:reply id="{9377009E-0687-482C-AEBD-EFD7B014D782}" authorId="{359B982D-25ED-C9BB-28C9-D0D20BE8C71A}" created="2022-05-13T09:49:31.201">
        <p188:txBody>
          <a:bodyPr/>
          <a:lstStyle/>
          <a:p>
            <a:r>
              <a:rPr lang="en-GB"/>
              <a:t>Plus: occhio all'uso del termine "interno" - direi semplicemente un parametro dell'algoritmo.
A tal proposito: perché non ipotizzi una slide di mezzo che passi dalla 5 alla 6 in maniera grafica?
cioè usi la stessa astrazione di 5 ma specifica per il tuo problema di Pokemon.. specializzando poi *in dettaglio* cosa saranno Input e Output.. giusto un'idea eh?!</a:t>
            </a:r>
          </a:p>
        </p188:txBody>
      </p188:reply>
    </p188:replyLst>
    <p188:txBody>
      <a:bodyPr/>
      <a:lstStyle/>
      <a:p>
        <a:r>
          <a:rPr lang="en-GB"/>
          <a:t>Valerio: Quì farei capire che stai parlando del caso specifico e non di UN generico algoritmo. 
Inoltre, perché "inseriti dall'utente" Sarà in `input` all'inizio?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7CA51-5489-4231-823A-DB1DE323CF99}" type="datetimeFigureOut">
              <a:rPr lang="it-IT" smtClean="0"/>
              <a:t>15/05/23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F165-8AF5-4485-BF87-10DAAA7D37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0110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jpeg>
</file>

<file path=ppt/media/image35.png>
</file>

<file path=ppt/media/image36.svg>
</file>

<file path=ppt/media/image4.png>
</file>

<file path=ppt/media/image5.pn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39260-D7B5-4CE0-AE0A-9483104EFE9F}" type="datetimeFigureOut">
              <a:rPr lang="it-IT" smtClean="0"/>
              <a:pPr/>
              <a:t>15/05/23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DEC7B-02CB-41F0-A7EE-51BF204A874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514467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7840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780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5803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6522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1243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2686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9540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7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4025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5788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8719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27682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5002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09736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05754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281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21270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06110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9540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57470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25931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7550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03423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98174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7276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08745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285042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78189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597861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963161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78024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98739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1947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01995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40278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06844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897467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407290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998806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67475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146854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459128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407382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3102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79182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7045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431725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456633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546248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841438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719657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418817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722850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1711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9806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5272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7593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7345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3F2AE527-54E1-4B63-8944-A2AE683904F2}"/>
              </a:ext>
            </a:extLst>
          </p:cNvPr>
          <p:cNvSpPr/>
          <p:nvPr userDrawn="1"/>
        </p:nvSpPr>
        <p:spPr>
          <a:xfrm>
            <a:off x="1" y="94"/>
            <a:ext cx="10884130" cy="501155"/>
          </a:xfrm>
          <a:prstGeom prst="rect">
            <a:avLst/>
          </a:prstGeom>
          <a:solidFill>
            <a:srgbClr val="F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C27380A9-779E-4EF4-9A9D-F8A7B5A104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61"/>
          <a:stretch/>
        </p:blipFill>
        <p:spPr>
          <a:xfrm>
            <a:off x="-98851" y="5465806"/>
            <a:ext cx="12356756" cy="143338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D6B647D-9932-4398-A1BC-E9B524997DC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762" y="0"/>
            <a:ext cx="1335949" cy="54484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73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6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6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38FED-10A1-4763-888A-0A1F28F18991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F3_3DDB5D5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E6_19123D3D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bit.ly/datamasters-pokemon-datase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ankhood.it/e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hyperlink" Target="https://datamasters.it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AD_4DA9BF2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00724838-1717-4C9F-935C-35A35B657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21" y="1529588"/>
            <a:ext cx="12232374" cy="5369786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4749338" y="170033"/>
            <a:ext cx="7442662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5400" b="1" dirty="0" err="1">
                <a:solidFill>
                  <a:srgbClr val="234DFF"/>
                </a:solidFill>
                <a:latin typeface="Roboto Mono"/>
                <a:cs typeface="Calibri"/>
              </a:rPr>
              <a:t>Beginners’Day</a:t>
            </a:r>
            <a:endParaRPr lang="it-IT" sz="5400" b="1" dirty="0">
              <a:solidFill>
                <a:srgbClr val="234DFF"/>
              </a:solidFill>
              <a:latin typeface="Roboto Mono"/>
              <a:cs typeface="Calibri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8DA6021-2694-4B0E-B265-002E7E19F3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87" y="190311"/>
            <a:ext cx="2495550" cy="93314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0EE6838-DEF9-4FE1-8CC0-B46EAABBF3D2}"/>
              </a:ext>
            </a:extLst>
          </p:cNvPr>
          <p:cNvSpPr/>
          <p:nvPr/>
        </p:nvSpPr>
        <p:spPr>
          <a:xfrm>
            <a:off x="82067" y="1123451"/>
            <a:ext cx="7442662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it-IT" sz="2800" b="1">
              <a:latin typeface="Roboto Mono"/>
            </a:endParaRP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1134045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Dal </a:t>
            </a:r>
            <a:r>
              <a:rPr lang="en-US" sz="2800" dirty="0" err="1">
                <a:latin typeface="Roboto Mono"/>
              </a:rPr>
              <a:t>problema</a:t>
            </a:r>
            <a:r>
              <a:rPr lang="en-US" sz="2800" dirty="0">
                <a:latin typeface="Roboto Mono"/>
              </a:rPr>
              <a:t> al </a:t>
            </a:r>
            <a:r>
              <a:rPr lang="en-US" sz="2800" dirty="0" err="1">
                <a:latin typeface="Roboto Mono"/>
              </a:rPr>
              <a:t>codice</a:t>
            </a:r>
            <a:r>
              <a:rPr lang="en-US" sz="2800" dirty="0">
                <a:latin typeface="Roboto Mono"/>
              </a:rPr>
              <a:t> </a:t>
            </a:r>
            <a:r>
              <a:rPr lang="en-US" sz="2800" dirty="0" err="1">
                <a:latin typeface="Roboto Mono"/>
              </a:rPr>
              <a:t>attraverso</a:t>
            </a:r>
            <a:r>
              <a:rPr lang="en-US" sz="2800" dirty="0">
                <a:latin typeface="Roboto Mono"/>
              </a:rPr>
              <a:t> </a:t>
            </a:r>
            <a:r>
              <a:rPr lang="en-US" sz="2800" dirty="0" err="1">
                <a:latin typeface="Roboto Mono"/>
              </a:rPr>
              <a:t>l’algoritmo</a:t>
            </a:r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23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Beginners’Day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id="{336DDCDA-991F-3CAA-EA1B-A27A428DA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16" y="1568273"/>
            <a:ext cx="7025148" cy="459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30646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4130" y="1297767"/>
            <a:ext cx="10127907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L’algoritmo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cuore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del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programma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input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rappresentano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la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scelta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dell’utente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sotto forma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stringa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Sasso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Carta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Forbice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Lizard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Spock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Algorithm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23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Beginners’Day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786449"/>
      </p:ext>
    </p:extLst>
  </p:cSld>
  <p:clrMapOvr>
    <a:masterClrMapping/>
  </p:clrMapOvr>
  <p:transition spd="slow">
    <p:fade/>
  </p:transition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Algoritmo</a:t>
            </a:r>
            <a:endParaRPr lang="it-IT"/>
          </a:p>
        </p:txBody>
      </p:sp>
      <p:pic>
        <p:nvPicPr>
          <p:cNvPr id="4" name="Immagine 3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9991FB93-30CA-94B0-A122-0B8B864074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910" y="2011340"/>
            <a:ext cx="8818179" cy="283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22670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55509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Suddividiamo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complesso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(macro problem) in tanti problem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semplici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(tasks)</a:t>
            </a:r>
            <a:endParaRPr lang="en-US" sz="2000" dirty="0"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Macro-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partire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 un input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preso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dall’utente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programma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deve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far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giocare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computer 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stabilire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chi ha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vinto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Cosa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farà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Far fare la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mossa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al computer (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possibilmente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senza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barare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^__^ 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Verificare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chi ha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vinto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Per fare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ciò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l’algoritmo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deve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Creare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scelta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completamente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randomica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e “al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buio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rappresenti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la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scelta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del computer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Confrontare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qualche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modo le due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scelte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Restituire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vincitore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della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singola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manche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Generalizzazione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fare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partita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fatta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 N manche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9233978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1:</a:t>
            </a:r>
            <a:endParaRPr lang="it-IT" dirty="0"/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Prendere in input la scelta dell’utente, memorizzarla e fare la mossa del computer</a:t>
            </a:r>
            <a:endParaRPr lang="it-IT" sz="2000" i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2: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Confrontare le mosse per stabilire un vincitore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3: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Migliorare il gioco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4: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Usare il Machine Learning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Come procedere?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3154396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Prima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cominciare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dobbiamo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scaricare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ci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servono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+mn-lt"/>
                <a:cs typeface="+mn-lt"/>
              </a:rPr>
              <a:t>Connettetevi</a:t>
            </a:r>
            <a:r>
              <a:rPr lang="en-US" sz="2000" dirty="0">
                <a:latin typeface="Roboto Light"/>
                <a:ea typeface="+mn-lt"/>
                <a:cs typeface="+mn-lt"/>
              </a:rPr>
              <a:t> a </a:t>
            </a:r>
            <a:r>
              <a:rPr lang="en-US" sz="2000" b="1" dirty="0">
                <a:latin typeface="Roboto Light"/>
                <a:ea typeface="+mn-lt"/>
                <a:cs typeface="+mn-lt"/>
                <a:hlinkClick r:id="rId4"/>
              </a:rPr>
              <a:t>https://</a:t>
            </a:r>
            <a:r>
              <a:rPr lang="en-US" sz="2000" b="1" dirty="0" err="1">
                <a:latin typeface="Roboto Light"/>
                <a:ea typeface="+mn-lt"/>
                <a:cs typeface="+mn-lt"/>
                <a:hlinkClick r:id="rId4"/>
              </a:rPr>
              <a:t>bit.ly</a:t>
            </a:r>
            <a:r>
              <a:rPr lang="en-US" sz="2000" b="1" dirty="0">
                <a:latin typeface="Roboto Light"/>
                <a:ea typeface="+mn-lt"/>
                <a:cs typeface="+mn-lt"/>
                <a:hlinkClick r:id="rId4"/>
              </a:rPr>
              <a:t>/</a:t>
            </a:r>
            <a:r>
              <a:rPr lang="en-US" sz="2000" b="1" dirty="0" err="1">
                <a:latin typeface="Roboto Light"/>
                <a:ea typeface="+mn-lt"/>
                <a:cs typeface="+mn-lt"/>
                <a:hlinkClick r:id="rId4"/>
              </a:rPr>
              <a:t>datamasters</a:t>
            </a:r>
            <a:r>
              <a:rPr lang="en-US" sz="2000" b="1" dirty="0">
                <a:latin typeface="Roboto Light"/>
                <a:ea typeface="+mn-lt"/>
                <a:cs typeface="+mn-lt"/>
                <a:hlinkClick r:id="rId4"/>
              </a:rPr>
              <a:t>-</a:t>
            </a:r>
            <a:r>
              <a:rPr lang="en-US" sz="2000" b="1" dirty="0" err="1">
                <a:latin typeface="Roboto Light"/>
                <a:ea typeface="+mn-lt"/>
                <a:cs typeface="+mn-lt"/>
                <a:hlinkClick r:id="rId4"/>
              </a:rPr>
              <a:t>pokemon</a:t>
            </a:r>
            <a:r>
              <a:rPr lang="en-US" sz="2000" b="1" dirty="0">
                <a:latin typeface="Roboto Light"/>
                <a:ea typeface="+mn-lt"/>
                <a:cs typeface="+mn-lt"/>
                <a:hlinkClick r:id="rId4"/>
              </a:rPr>
              <a:t>-dataset</a:t>
            </a:r>
            <a:endParaRPr lang="en-US" sz="2000" b="1" dirty="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Before we start</a:t>
            </a:r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29A18C5-EEAF-06D0-144B-FA1BD686F1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64" y="2170227"/>
            <a:ext cx="3733510" cy="338018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88C393B-30E8-168A-6FDC-28BF3BEF55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480" y="2061031"/>
            <a:ext cx="5013263" cy="375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25725"/>
      </p:ext>
    </p:extLst>
  </p:cSld>
  <p:clrMapOvr>
    <a:masterClrMapping/>
  </p:clrMapOvr>
  <p:transition spd="slow">
    <p:fade/>
  </p:transition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+mn-lt"/>
                <a:cs typeface="Calibri"/>
              </a:rPr>
              <a:t>Con </a:t>
            </a:r>
            <a:r>
              <a:rPr lang="en-US" sz="2000" dirty="0" err="1">
                <a:latin typeface="Roboto Light"/>
                <a:ea typeface="+mn-lt"/>
                <a:cs typeface="Calibri"/>
              </a:rPr>
              <a:t>questo</a:t>
            </a:r>
            <a:r>
              <a:rPr lang="en-US" sz="2000" dirty="0">
                <a:latin typeface="Roboto Light"/>
                <a:ea typeface="+mn-l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+mn-lt"/>
                <a:cs typeface="Calibri"/>
              </a:rPr>
              <a:t>codice</a:t>
            </a:r>
            <a:r>
              <a:rPr lang="en-US" sz="2000" dirty="0">
                <a:latin typeface="Roboto Light"/>
                <a:ea typeface="+mn-l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+mn-lt"/>
                <a:cs typeface="Calibri"/>
              </a:rPr>
              <a:t>si</a:t>
            </a:r>
            <a:r>
              <a:rPr lang="en-US" sz="2000" dirty="0">
                <a:latin typeface="Roboto Light"/>
                <a:ea typeface="+mn-lt"/>
                <a:cs typeface="Calibri"/>
              </a:rPr>
              <a:t> college il notebook a Google Drive</a:t>
            </a:r>
            <a:endParaRPr lang="en-US" sz="2000" dirty="0">
              <a:latin typeface="Roboto Light"/>
              <a:ea typeface="+mn-lt"/>
              <a:cs typeface="+mn-l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Before we start</a:t>
            </a:r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01D9502-E2B5-98C3-24E2-0B874CA9B4F9}"/>
              </a:ext>
            </a:extLst>
          </p:cNvPr>
          <p:cNvSpPr txBox="1"/>
          <p:nvPr/>
        </p:nvSpPr>
        <p:spPr>
          <a:xfrm>
            <a:off x="1609049" y="1568768"/>
            <a:ext cx="88820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os</a:t>
            </a:r>
            <a:endParaRPr lang="it-IT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it-IT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google.colab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it-IT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drive </a:t>
            </a:r>
            <a:b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drive.mount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'/</a:t>
            </a:r>
            <a:r>
              <a:rPr lang="it-IT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/drive’</a:t>
            </a:r>
            <a:r>
              <a:rPr lang="it-IT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b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it-IT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os.chdir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"/</a:t>
            </a:r>
            <a:r>
              <a:rPr lang="it-IT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/drive/My Drive/</a:t>
            </a:r>
            <a:r>
              <a:rPr lang="it-IT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beginners</a:t>
            </a:r>
            <a:r>
              <a:rPr lang="it-IT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it-IT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BE1DE28-B031-CA43-E3CD-89820DF4959A}"/>
              </a:ext>
            </a:extLst>
          </p:cNvPr>
          <p:cNvSpPr/>
          <p:nvPr/>
        </p:nvSpPr>
        <p:spPr>
          <a:xfrm>
            <a:off x="0" y="2769097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err="1">
                <a:latin typeface="Roboto Light"/>
                <a:ea typeface="+mn-lt"/>
                <a:cs typeface="+mn-lt"/>
              </a:rPr>
              <a:t>Quando</a:t>
            </a:r>
            <a:r>
              <a:rPr lang="en-US" sz="2000">
                <a:latin typeface="Roboto Light"/>
                <a:ea typeface="+mn-lt"/>
                <a:cs typeface="+mn-lt"/>
              </a:rPr>
              <a:t> vi </a:t>
            </a:r>
            <a:r>
              <a:rPr lang="en-US" sz="2000" err="1">
                <a:latin typeface="Roboto Light"/>
                <a:ea typeface="+mn-lt"/>
                <a:cs typeface="+mn-lt"/>
              </a:rPr>
              <a:t>viene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chiesto</a:t>
            </a:r>
            <a:r>
              <a:rPr lang="en-US" sz="2000">
                <a:latin typeface="Roboto Light"/>
                <a:ea typeface="+mn-lt"/>
                <a:cs typeface="+mn-lt"/>
              </a:rPr>
              <a:t>, </a:t>
            </a:r>
            <a:r>
              <a:rPr lang="en-US" sz="2000" err="1">
                <a:latin typeface="Roboto Light"/>
                <a:ea typeface="+mn-lt"/>
                <a:cs typeface="+mn-lt"/>
              </a:rPr>
              <a:t>autorizzate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Colab</a:t>
            </a:r>
            <a:r>
              <a:rPr lang="en-US" sz="2000">
                <a:latin typeface="Roboto Light"/>
                <a:ea typeface="+mn-lt"/>
                <a:cs typeface="+mn-lt"/>
              </a:rPr>
              <a:t> ad </a:t>
            </a:r>
            <a:r>
              <a:rPr lang="en-US" sz="2000" err="1">
                <a:latin typeface="Roboto Light"/>
                <a:ea typeface="+mn-lt"/>
                <a:cs typeface="+mn-lt"/>
              </a:rPr>
              <a:t>accedere</a:t>
            </a:r>
            <a:r>
              <a:rPr lang="en-US" sz="2000">
                <a:latin typeface="Roboto Light"/>
                <a:ea typeface="+mn-lt"/>
                <a:cs typeface="+mn-lt"/>
              </a:rPr>
              <a:t> ai </a:t>
            </a:r>
            <a:r>
              <a:rPr lang="en-US" sz="2000" err="1">
                <a:latin typeface="Roboto Light"/>
                <a:ea typeface="+mn-lt"/>
                <a:cs typeface="+mn-lt"/>
              </a:rPr>
              <a:t>vostri</a:t>
            </a:r>
            <a:r>
              <a:rPr lang="en-US" sz="2000">
                <a:latin typeface="Roboto Light"/>
                <a:ea typeface="+mn-lt"/>
                <a:cs typeface="+mn-lt"/>
              </a:rPr>
              <a:t> file di Google Drive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FC4F27BF-AEC5-8709-1EB9-97E2130EC7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1" y="3429000"/>
            <a:ext cx="4892040" cy="2827788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5262DCF1-F502-56CA-8391-B16441CFB3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656" y="3697616"/>
            <a:ext cx="4478782" cy="229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89857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 dirty="0" err="1">
                <a:latin typeface="Roboto Light"/>
                <a:ea typeface="Roboto Light"/>
                <a:cs typeface="+mn-lt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+mn-lt"/>
              </a:rPr>
              <a:t> code!</a:t>
            </a:r>
            <a:endParaRPr lang="en-US" sz="2000" dirty="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it-IT" sz="2000" dirty="0">
                <a:latin typeface="Roboto Light"/>
                <a:ea typeface="Roboto Light"/>
                <a:cs typeface="+mn-lt"/>
              </a:rPr>
              <a:t>Task: 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Prendere in input la scelta dell’utente, memorizzarla e fare la mossa del computer</a:t>
            </a:r>
            <a:endParaRPr lang="en-US" sz="2000" b="1" dirty="0">
              <a:latin typeface="Roboto Light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 1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2416867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54914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qui che dobbiamo confrontare le mosse per vedere chi ha vinto:</a:t>
            </a:r>
          </a:p>
          <a:p>
            <a:pPr marL="800100" lvl="1" indent="-342900">
              <a:buFont typeface="Arial"/>
              <a:buChar char="•"/>
            </a:pPr>
            <a:r>
              <a:rPr lang="it-IT" dirty="0">
                <a:latin typeface="Roboto Light"/>
                <a:ea typeface="Roboto Light"/>
                <a:cs typeface="Calibri"/>
              </a:rPr>
              <a:t>Cosa abbiamo a disposizione? </a:t>
            </a:r>
            <a:r>
              <a:rPr lang="it-IT" b="1" dirty="0">
                <a:latin typeface="Roboto Light"/>
                <a:ea typeface="Roboto Light"/>
                <a:cs typeface="Calibri"/>
              </a:rPr>
              <a:t>Due stringhe</a:t>
            </a:r>
            <a:endParaRPr lang="it-IT" dirty="0">
              <a:latin typeface="Calibri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 i="1" dirty="0">
                <a:latin typeface="Roboto Light"/>
                <a:ea typeface="Roboto Light"/>
                <a:cs typeface="Calibri"/>
              </a:rPr>
              <a:t>Che significa confrontare due stringhe (due parole)?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Altra domanda: è possibile </a:t>
            </a:r>
            <a:r>
              <a:rPr lang="it-IT" sz="2000" i="1" dirty="0">
                <a:latin typeface="Roboto Light"/>
                <a:ea typeface="Roboto Light"/>
                <a:cs typeface="Calibri"/>
              </a:rPr>
              <a:t>far durare di più il gioco?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0844875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/else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pic>
        <p:nvPicPr>
          <p:cNvPr id="8" name="Immagine 7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B305BB18-22A1-55F0-E35B-A508211E14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1581150"/>
            <a:ext cx="81534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680240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4027" y="1891533"/>
            <a:ext cx="6783146" cy="28110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>
                <a:latin typeface="Roboto Light"/>
                <a:ea typeface="+mn-lt"/>
                <a:cs typeface="+mn-lt"/>
              </a:rPr>
              <a:t>Computer engineer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>
                <a:latin typeface="Roboto Light"/>
                <a:ea typeface="+mn-lt"/>
                <a:cs typeface="+mn-lt"/>
              </a:rPr>
              <a:t>Lavoro da 5 anni in </a:t>
            </a:r>
            <a:r>
              <a:rPr lang="en-US" sz="2000" err="1">
                <a:latin typeface="Roboto Light"/>
                <a:ea typeface="+mn-lt"/>
                <a:cs typeface="+mn-lt"/>
              </a:rPr>
              <a:t>ambito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ricerca</a:t>
            </a:r>
            <a:r>
              <a:rPr lang="en-US" sz="2000">
                <a:latin typeface="Roboto Light"/>
                <a:ea typeface="+mn-lt"/>
                <a:cs typeface="+mn-lt"/>
              </a:rPr>
              <a:t> e </a:t>
            </a:r>
            <a:r>
              <a:rPr lang="en-US" sz="2000" err="1">
                <a:latin typeface="Roboto Light"/>
                <a:ea typeface="+mn-lt"/>
                <a:cs typeface="+mn-lt"/>
              </a:rPr>
              <a:t>sviluppo</a:t>
            </a:r>
            <a:r>
              <a:rPr lang="en-US" sz="2000">
                <a:latin typeface="Roboto Light"/>
                <a:ea typeface="+mn-lt"/>
                <a:cs typeface="+mn-lt"/>
              </a:rPr>
              <a:t>, con </a:t>
            </a:r>
            <a:r>
              <a:rPr lang="en-US" sz="2000" err="1">
                <a:latin typeface="Roboto Light"/>
                <a:ea typeface="+mn-lt"/>
                <a:cs typeface="+mn-lt"/>
              </a:rPr>
              <a:t>particolare</a:t>
            </a:r>
            <a:r>
              <a:rPr lang="en-US" sz="2000">
                <a:latin typeface="Roboto Light"/>
                <a:ea typeface="+mn-lt"/>
                <a:cs typeface="+mn-lt"/>
              </a:rPr>
              <a:t> interesse per AI e Machine Learning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 err="1">
                <a:latin typeface="Roboto Light"/>
                <a:ea typeface="+mn-lt"/>
                <a:cs typeface="+mn-lt"/>
              </a:rPr>
              <a:t>Linguaggi</a:t>
            </a:r>
            <a:r>
              <a:rPr lang="en-US" sz="2000">
                <a:latin typeface="Roboto Light"/>
                <a:ea typeface="+mn-lt"/>
                <a:cs typeface="+mn-lt"/>
              </a:rPr>
              <a:t> di </a:t>
            </a:r>
            <a:r>
              <a:rPr lang="en-US" sz="2000" err="1">
                <a:latin typeface="Roboto Light"/>
                <a:ea typeface="+mn-lt"/>
                <a:cs typeface="+mn-lt"/>
              </a:rPr>
              <a:t>sviluppo</a:t>
            </a:r>
            <a:r>
              <a:rPr lang="en-US" sz="2000">
                <a:latin typeface="Roboto Light"/>
                <a:ea typeface="+mn-lt"/>
                <a:cs typeface="+mn-lt"/>
              </a:rPr>
              <a:t> </a:t>
            </a:r>
            <a:r>
              <a:rPr lang="en-US" sz="2000" err="1">
                <a:latin typeface="Roboto Light"/>
                <a:ea typeface="+mn-lt"/>
                <a:cs typeface="+mn-lt"/>
              </a:rPr>
              <a:t>preferiti</a:t>
            </a:r>
            <a:endParaRPr lang="en-US">
              <a:latin typeface="Roboto Light"/>
              <a:ea typeface="Roboto Light"/>
            </a:endParaRPr>
          </a:p>
          <a:p>
            <a:pPr marL="800100" lvl="1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>
                <a:latin typeface="Roboto Light"/>
                <a:ea typeface="+mn-lt"/>
                <a:cs typeface="+mn-lt"/>
              </a:rPr>
              <a:t>Python</a:t>
            </a:r>
          </a:p>
          <a:p>
            <a:pPr marL="800100" lvl="1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>
                <a:latin typeface="Roboto Light"/>
                <a:ea typeface="+mn-lt"/>
                <a:cs typeface="+mn-lt"/>
              </a:rPr>
              <a:t>Delphi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ea typeface="+mn-lt"/>
                <a:cs typeface="+mn-lt"/>
              </a:rPr>
              <a:t>About me</a:t>
            </a:r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23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Beginners’Day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2" name="Immagine 2" descr="Immagine che contiene esterni, cielo, montagna, uomo&#10;&#10;Descrizione generata automaticamente">
            <a:extLst>
              <a:ext uri="{FF2B5EF4-FFF2-40B4-BE49-F238E27FC236}">
                <a16:creationId xmlns:a16="http://schemas.microsoft.com/office/drawing/2014/main" id="{11F542A6-9D86-CBAB-D65A-1DDE839E4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037" y="1404257"/>
            <a:ext cx="3792187" cy="379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53778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/else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3C411AB-2193-31FA-0932-23A4D2BC17B3}"/>
              </a:ext>
            </a:extLst>
          </p:cNvPr>
          <p:cNvSpPr txBox="1"/>
          <p:nvPr/>
        </p:nvSpPr>
        <p:spPr>
          <a:xfrm>
            <a:off x="4132613" y="2707574"/>
            <a:ext cx="759135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N.B. </a:t>
            </a: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if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ed 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else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sono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parole chiave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 Python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espressione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è una variabile booleana (può essere solo True o False)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Occhio all’indentazione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A8B977A-C78D-FEA2-823E-36F71248FB84}"/>
              </a:ext>
            </a:extLst>
          </p:cNvPr>
          <p:cNvSpPr txBox="1"/>
          <p:nvPr/>
        </p:nvSpPr>
        <p:spPr>
          <a:xfrm>
            <a:off x="140524" y="2344178"/>
            <a:ext cx="3742707" cy="20272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if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espressione: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it-IT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else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do_something_else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558178641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2 – Operatori di confronto</a:t>
            </a:r>
            <a:endParaRPr lang="it-IT" dirty="0"/>
          </a:p>
        </p:txBody>
      </p:sp>
      <p:graphicFrame>
        <p:nvGraphicFramePr>
          <p:cNvPr id="4" name="Tabella 6">
            <a:extLst>
              <a:ext uri="{FF2B5EF4-FFF2-40B4-BE49-F238E27FC236}">
                <a16:creationId xmlns:a16="http://schemas.microsoft.com/office/drawing/2014/main" id="{97365780-2887-1DBF-2958-A4C9F9FC67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1252254"/>
              </p:ext>
            </p:extLst>
          </p:nvPr>
        </p:nvGraphicFramePr>
        <p:xfrm>
          <a:off x="2032000" y="1681567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4374">
                  <a:extLst>
                    <a:ext uri="{9D8B030D-6E8A-4147-A177-3AD203B41FA5}">
                      <a16:colId xmlns:a16="http://schemas.microsoft.com/office/drawing/2014/main" val="895897100"/>
                    </a:ext>
                  </a:extLst>
                </a:gridCol>
                <a:gridCol w="5623626">
                  <a:extLst>
                    <a:ext uri="{9D8B030D-6E8A-4147-A177-3AD203B41FA5}">
                      <a16:colId xmlns:a16="http://schemas.microsoft.com/office/drawing/2014/main" val="3978690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Operatore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Domanda a cui risponde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146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&gt;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maggiore stretto 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417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&lt;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minore stretto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del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170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&lt;=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minore o uguale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al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977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&gt;=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maggiore o uguale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al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11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==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uguale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al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0768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Courier New" panose="02070309020205020404" pitchFamily="49" charset="0"/>
                          <a:ea typeface="Roboto" panose="02000000000000000000" pitchFamily="2" charset="0"/>
                          <a:cs typeface="Courier New" panose="02070309020205020404" pitchFamily="49" charset="0"/>
                        </a:rPr>
                        <a:t>a !=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Il valore di a è </a:t>
                      </a:r>
                      <a:r>
                        <a:rPr lang="it-IT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diverso </a:t>
                      </a:r>
                      <a:r>
                        <a:rPr lang="it-IT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dal valore di b?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957738"/>
                  </a:ext>
                </a:extLst>
              </a:tr>
            </a:tbl>
          </a:graphicData>
        </a:graphic>
      </p:graphicFrame>
      <p:sp>
        <p:nvSpPr>
          <p:cNvPr id="8" name="CasellaDiTesto 7">
            <a:extLst>
              <a:ext uri="{FF2B5EF4-FFF2-40B4-BE49-F238E27FC236}">
                <a16:creationId xmlns:a16="http://schemas.microsoft.com/office/drawing/2014/main" id="{E8F52240-F930-8A0A-3561-5E298F1507FB}"/>
              </a:ext>
            </a:extLst>
          </p:cNvPr>
          <p:cNvSpPr txBox="1"/>
          <p:nvPr/>
        </p:nvSpPr>
        <p:spPr>
          <a:xfrm>
            <a:off x="2827316" y="4590300"/>
            <a:ext cx="6537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N.B. I valori contenuti in a e b possono essere di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qualsiasi tipo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77FEE0F-BC9C-AE64-C6CC-6A47C084D6B3}"/>
              </a:ext>
            </a:extLst>
          </p:cNvPr>
          <p:cNvSpPr txBox="1"/>
          <p:nvPr/>
        </p:nvSpPr>
        <p:spPr>
          <a:xfrm>
            <a:off x="2434596" y="5201269"/>
            <a:ext cx="7322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Posso confrontare fra loro valori numerici,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stringhe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altri booleani, etc.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734666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/else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pic>
        <p:nvPicPr>
          <p:cNvPr id="4" name="Immagine 3" descr="Immagine che contiene diagramma, testo, linea, schermata&#10;&#10;Descrizione generata automaticamente">
            <a:extLst>
              <a:ext uri="{FF2B5EF4-FFF2-40B4-BE49-F238E27FC236}">
                <a16:creationId xmlns:a16="http://schemas.microsoft.com/office/drawing/2014/main" id="{50506CCC-09A2-CBE3-F03D-E56F164F9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1568768"/>
            <a:ext cx="81534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67208"/>
      </p:ext>
    </p:extLst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/else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14249DD-7A6F-1C43-5A5E-ED8DD83E9DA6}"/>
              </a:ext>
            </a:extLst>
          </p:cNvPr>
          <p:cNvSpPr/>
          <p:nvPr/>
        </p:nvSpPr>
        <p:spPr>
          <a:xfrm>
            <a:off x="0" y="1568768"/>
            <a:ext cx="7196447" cy="440120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 semplice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/else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non ci basta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, ci sono altre condizioni da verificare</a:t>
            </a:r>
          </a:p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giocatore e il computer hanno scelto la stessa mossa: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Pareggio</a:t>
            </a:r>
          </a:p>
          <a:p>
            <a:pPr marL="342900" indent="-342900"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Altrimenti se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il giocatore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sasso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carta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computer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forbici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giocatore</a:t>
            </a:r>
          </a:p>
          <a:p>
            <a:pPr marL="342900" indent="-342900"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Altrimenti se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il giocatore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carta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forbici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computer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sasso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giocatore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Altrimenti se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il giocatore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forbici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sasso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computer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 il computer ha scelto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carta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vince il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giocatore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C74505-93BC-ADE3-065C-168F79BEF678}"/>
              </a:ext>
            </a:extLst>
          </p:cNvPr>
          <p:cNvSpPr txBox="1"/>
          <p:nvPr/>
        </p:nvSpPr>
        <p:spPr>
          <a:xfrm>
            <a:off x="7570631" y="1584386"/>
            <a:ext cx="4185941" cy="36892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if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espressione: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elif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do_something_instead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elif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…</a:t>
            </a:r>
          </a:p>
          <a:p>
            <a:pPr>
              <a:lnSpc>
                <a:spcPct val="150000"/>
              </a:lnSpc>
            </a:pPr>
            <a:r>
              <a:rPr lang="it-IT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else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do_something_else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71793691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pic>
        <p:nvPicPr>
          <p:cNvPr id="7" name="Immagine 6" descr="Immagine che contiene schermata, testo, diagramma, design&#10;&#10;Descrizione generata automaticamente">
            <a:extLst>
              <a:ext uri="{FF2B5EF4-FFF2-40B4-BE49-F238E27FC236}">
                <a16:creationId xmlns:a16="http://schemas.microsoft.com/office/drawing/2014/main" id="{6C8E4D46-EF1A-F92E-0F20-D9D99D498F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839" y="1045548"/>
            <a:ext cx="8582322" cy="523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178480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9138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dirty="0">
                <a:latin typeface="Roboto Light"/>
                <a:ea typeface="+mn-lt"/>
                <a:cs typeface="+mn-lt"/>
              </a:rPr>
              <a:t>Task 1: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it-IT" sz="2000" dirty="0">
                <a:solidFill>
                  <a:schemeClr val="accent3"/>
                </a:solidFill>
                <a:latin typeface="Roboto Light"/>
                <a:ea typeface="Roboto Light"/>
                <a:cs typeface="Calibri"/>
              </a:rPr>
              <a:t>Prendere in input la scelta dell’utente, memorizzarla e fare la mossa del computer</a:t>
            </a:r>
            <a:endParaRPr lang="it-IT" sz="2000" i="1" dirty="0">
              <a:solidFill>
                <a:schemeClr val="accent3"/>
              </a:solidFill>
              <a:latin typeface="Roboto Light"/>
              <a:ea typeface="Roboto Light"/>
              <a:cs typeface="Calibri"/>
            </a:endParaRPr>
          </a:p>
          <a:p>
            <a:pPr marL="342900" indent="-342900">
              <a:spcBef>
                <a:spcPts val="1000"/>
              </a:spcBef>
              <a:buFont typeface="Arial,Sans-Serif"/>
              <a:buChar char="•"/>
            </a:pPr>
            <a:r>
              <a:rPr lang="it-IT" sz="2000" dirty="0">
                <a:latin typeface="Roboto Light"/>
                <a:ea typeface="+mn-lt"/>
                <a:cs typeface="+mn-lt"/>
              </a:rPr>
              <a:t>Task 2:</a:t>
            </a:r>
            <a:endParaRPr lang="it-IT" sz="2000" dirty="0">
              <a:solidFill>
                <a:srgbClr val="000000"/>
              </a:solidFill>
              <a:latin typeface="Roboto Light"/>
              <a:ea typeface="+mn-lt"/>
              <a:cs typeface="+mn-lt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Confrontare le mosse per stabilire un vincitore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3: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Migliorare il gioco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4: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Usare il Machine Learning</a:t>
            </a:r>
            <a:endParaRPr lang="it-IT" sz="2000" dirty="0">
              <a:latin typeface="Roboto Light"/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9197007"/>
      </p:ext>
    </p:extLst>
  </p:cSld>
  <p:clrMapOvr>
    <a:masterClrMapping/>
  </p:clrMapOvr>
  <p:transition spd="slow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 Confrontare le mosse per stabilire un vincitore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0888958"/>
      </p:ext>
    </p:extLst>
  </p:cSld>
  <p:clrMapOvr>
    <a:masterClrMapping/>
  </p:clrMapOvr>
  <p:transition spd="slow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possibile far durare una partita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più di una singola manche di gioco?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Una singola manche di gioco è fatta da: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Prendi l’input dell’utente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Genera la mossa del computer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Confronta le mosse per capire chi ha vinto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Stampa a schermo il vincitore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chiave è pensare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ripetere 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questo flusso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Domanda: per quante volte? </a:t>
            </a:r>
            <a:r>
              <a:rPr lang="it-IT" sz="2000" i="1" dirty="0">
                <a:latin typeface="Roboto Light"/>
                <a:ea typeface="Roboto Light"/>
                <a:cs typeface="Calibri"/>
              </a:rPr>
              <a:t>Possiamo dirlo a priori?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2 - </a:t>
            </a:r>
            <a:r>
              <a:rPr lang="it-IT" sz="2800" dirty="0" err="1">
                <a:latin typeface="Roboto Mono"/>
              </a:rPr>
              <a:t>Improvement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51887003"/>
      </p:ext>
    </p:extLst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Costrutto: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ciclo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while</a:t>
            </a:r>
            <a:endParaRPr lang="it-IT" sz="2000" b="1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latin typeface="Roboto Mono"/>
              </a:rPr>
              <a:t>Task 2</a:t>
            </a:r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90CD0CF-576A-F3B5-F15C-B346DF814FC7}"/>
              </a:ext>
            </a:extLst>
          </p:cNvPr>
          <p:cNvSpPr txBox="1"/>
          <p:nvPr/>
        </p:nvSpPr>
        <p:spPr>
          <a:xfrm>
            <a:off x="6550408" y="1307158"/>
            <a:ext cx="4185941" cy="119623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while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condition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do_something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2365603-64DE-3E17-E661-E60C527BD4EF}"/>
              </a:ext>
            </a:extLst>
          </p:cNvPr>
          <p:cNvSpPr txBox="1"/>
          <p:nvPr/>
        </p:nvSpPr>
        <p:spPr>
          <a:xfrm>
            <a:off x="6550408" y="2765006"/>
            <a:ext cx="5471967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while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è una parola chiave del linguaggio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Viene eseguito a loop tutto ciò che è indentato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Quello che è allo stesso livello di indentazione del </a:t>
            </a:r>
            <a:r>
              <a:rPr lang="it-IT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while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è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fuori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dal loop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condition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è un valore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booleano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Il ciclo termina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quando: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condition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assume un valore 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False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Viene eseguita un’istruzione </a:t>
            </a:r>
            <a:r>
              <a:rPr lang="it-IT" b="1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break</a:t>
            </a:r>
          </a:p>
        </p:txBody>
      </p:sp>
      <p:pic>
        <p:nvPicPr>
          <p:cNvPr id="12" name="Immagine 11" descr="Immagine che contiene testo, luna, schermata, Carattere&#10;&#10;Descrizione generata automaticamente">
            <a:extLst>
              <a:ext uri="{FF2B5EF4-FFF2-40B4-BE49-F238E27FC236}">
                <a16:creationId xmlns:a16="http://schemas.microsoft.com/office/drawing/2014/main" id="{33AD24AE-A38D-0FBF-7C81-A9F88F3236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517" y="783938"/>
            <a:ext cx="4211721" cy="542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34620"/>
      </p:ext>
    </p:extLst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2a: ripetere la manche di gioco per un numero indefinito di volte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i="1" dirty="0" err="1">
                <a:latin typeface="Roboto Light"/>
                <a:ea typeface="Roboto Light"/>
                <a:cs typeface="Calibri"/>
              </a:rPr>
              <a:t>Hint</a:t>
            </a:r>
            <a:r>
              <a:rPr lang="it-IT" sz="2000" i="1" dirty="0">
                <a:latin typeface="Roboto Light"/>
                <a:ea typeface="Roboto Light"/>
                <a:cs typeface="Calibri"/>
              </a:rPr>
              <a:t>: </a:t>
            </a:r>
            <a:r>
              <a:rPr lang="it-IT" sz="2000" b="1" i="1" dirty="0">
                <a:latin typeface="Roboto Light"/>
                <a:ea typeface="Roboto Light"/>
                <a:cs typeface="Calibri"/>
              </a:rPr>
              <a:t>ad ogni manche chiediamo all’utente se vuole continuare a giocare</a:t>
            </a:r>
            <a:endParaRPr lang="it-IT" sz="2000" i="1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2 - </a:t>
            </a:r>
            <a:r>
              <a:rPr lang="it-IT" sz="2800" dirty="0" err="1">
                <a:latin typeface="Roboto Mono"/>
              </a:rPr>
              <a:t>Improvement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6634348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4027" y="1891533"/>
            <a:ext cx="6783146" cy="50270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 dirty="0">
                <a:latin typeface="Roboto Light"/>
                <a:ea typeface="+mn-lt"/>
                <a:cs typeface="+mn-lt"/>
              </a:rPr>
              <a:t>QUI RUGGIERO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>
                <a:ea typeface="+mn-lt"/>
                <a:cs typeface="+mn-lt"/>
              </a:rPr>
              <a:t>About me</a:t>
            </a:r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23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Beginners’Day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2" name="Immagine 2" descr="Immagine che contiene esterni, cielo, montagna, uomo&#10;&#10;Descrizione generata automaticamente">
            <a:extLst>
              <a:ext uri="{FF2B5EF4-FFF2-40B4-BE49-F238E27FC236}">
                <a16:creationId xmlns:a16="http://schemas.microsoft.com/office/drawing/2014/main" id="{11F542A6-9D86-CBAB-D65A-1DDE839E4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037" y="1404257"/>
            <a:ext cx="3792187" cy="379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058990"/>
      </p:ext>
    </p:extLst>
  </p:cSld>
  <p:clrMapOvr>
    <a:masterClrMapping/>
  </p:clrMapOvr>
  <p:transition spd="slow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8110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Abbiamo una versione base, ma possiamo fare di più,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molto di più!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Prossimi step: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Usare un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enum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Usare delle funzioni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Semplificare i controlli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Aggiungere le altre mosse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 – Miglioriamo il gioco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38658607"/>
      </p:ext>
    </p:extLst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In Python, un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enum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(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enumeration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) è un modo per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strutturare dei dati 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e associare dei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nomi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a dei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valori costanti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 po’come usare delle variabili, ma in maniera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 più strutturata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 err="1">
                <a:latin typeface="Roboto Mono"/>
              </a:rPr>
              <a:t>IntEnum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85AA7D8-451F-4C6E-D4E8-72F3D415D1DC}"/>
              </a:ext>
            </a:extLst>
          </p:cNvPr>
          <p:cNvSpPr txBox="1"/>
          <p:nvPr/>
        </p:nvSpPr>
        <p:spPr>
          <a:xfrm>
            <a:off x="349305" y="2805753"/>
            <a:ext cx="4185941" cy="24427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from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enum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import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IntEnum</a:t>
            </a:r>
            <a:endParaRPr lang="it-IT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it-IT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class 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Action(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IntEnum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Rock = 0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Paper = 1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Scissors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= 2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4C7ABE9-FFFE-5F15-546F-7060F844DE38}"/>
              </a:ext>
            </a:extLst>
          </p:cNvPr>
          <p:cNvSpPr txBox="1"/>
          <p:nvPr/>
        </p:nvSpPr>
        <p:spPr>
          <a:xfrm>
            <a:off x="5644793" y="2701345"/>
            <a:ext cx="5471967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IntEnum</a:t>
            </a:r>
            <a:r>
              <a:rPr lang="it-IT" b="1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è un </a:t>
            </a: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enum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 cui possiamo associare dei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valori interi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class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è una parola chiave del linguaggio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Posso accedere al valore «0» con: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Action.Rock</a:t>
            </a:r>
            <a:endParaRPr lang="it-IT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Action(0)</a:t>
            </a:r>
          </a:p>
        </p:txBody>
      </p:sp>
    </p:spTree>
    <p:extLst>
      <p:ext uri="{BB962C8B-B14F-4D97-AF65-F5344CB8AC3E}">
        <p14:creationId xmlns:p14="http://schemas.microsoft.com/office/powerpoint/2010/main" val="1935133118"/>
      </p:ext>
    </p:extLst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27269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Ma… perché dobbiamo complicarci la vita?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Per ragioni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leggibilità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del codice: il codice diventa più generico ed auto-esplicante per la lettura da parte di altri sviluppatori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Evitare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bug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cosa accadrebbe se lo sviluppatore digitasse «dock» al posto di «rock» in una linea di codice? Evitare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magic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values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Supporto IDE: utile per velocizzare la fase di sviluppo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In generale, ottimizzare le cose durante lo sviluppo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evita mal di testa dopo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 err="1">
                <a:latin typeface="Roboto Mono"/>
              </a:rPr>
              <a:t>IntEnum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39318356"/>
      </p:ext>
    </p:extLst>
  </p:cSld>
  <p:clrMapOvr>
    <a:masterClrMapping/>
  </p:clrMapOvr>
  <p:transition spd="slow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27269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Cosa è una funzione?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un gruppo di istruzioni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aggregate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insieme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Può lavorare con dei dati di input e opzionalmente restituire un output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 metodo per: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Evitare di riscrivere il codice (principio DRY: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Don’t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Repeat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Yourself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Raggruppare in un’unica istruzione più istruzioni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In sostanza è un </a:t>
            </a:r>
            <a:r>
              <a:rPr lang="it-IT" sz="2000">
                <a:latin typeface="Roboto Light"/>
                <a:ea typeface="Roboto Light"/>
                <a:cs typeface="Calibri"/>
              </a:rPr>
              <a:t>modo semplice per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ottimizzare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il nostro codice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Funzioni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23738504"/>
      </p:ext>
    </p:extLst>
  </p:cSld>
  <p:clrMapOvr>
    <a:masterClrMapping/>
  </p:clrMapOvr>
  <p:transition spd="slow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Una funzione ha due momenti nella sua vita: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Definizione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Uso 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(o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invocazione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 err="1">
                <a:latin typeface="Roboto Mono"/>
              </a:rPr>
              <a:t>IntEnum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85AA7D8-451F-4C6E-D4E8-72F3D415D1DC}"/>
              </a:ext>
            </a:extLst>
          </p:cNvPr>
          <p:cNvSpPr txBox="1"/>
          <p:nvPr/>
        </p:nvSpPr>
        <p:spPr>
          <a:xfrm>
            <a:off x="349305" y="2724550"/>
            <a:ext cx="4185941" cy="332374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600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def</a:t>
            </a:r>
            <a:r>
              <a:rPr lang="it-IT" sz="1600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average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numbers_list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a = sum(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numbers_list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=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len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numbers_list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avg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= a /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n</a:t>
            </a:r>
            <a:endParaRPr lang="it-IT" sz="1600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</a:t>
            </a:r>
            <a:r>
              <a:rPr lang="it-IT" sz="1600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return</a:t>
            </a:r>
            <a:r>
              <a:rPr lang="it-IT" sz="1600" dirty="0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avg</a:t>
            </a:r>
            <a:endParaRPr lang="it-IT" sz="1600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…</a:t>
            </a:r>
          </a:p>
          <a:p>
            <a:pPr>
              <a:lnSpc>
                <a:spcPct val="150000"/>
              </a:lnSpc>
            </a:pPr>
            <a:endParaRPr lang="it-IT" sz="1600" dirty="0">
              <a:latin typeface="Courier New" panose="02070309020205020404" pitchFamily="49" charset="0"/>
              <a:ea typeface="Roboto" panose="02000000000000000000" pitchFamily="2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print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average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([5, 2, 4, 3]))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4C7ABE9-FFFE-5F15-546F-7060F844DE38}"/>
              </a:ext>
            </a:extLst>
          </p:cNvPr>
          <p:cNvSpPr txBox="1"/>
          <p:nvPr/>
        </p:nvSpPr>
        <p:spPr>
          <a:xfrm>
            <a:off x="5644793" y="2182506"/>
            <a:ext cx="54719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def</a:t>
            </a:r>
            <a:r>
              <a:rPr lang="it-IT" b="1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e </a:t>
            </a:r>
            <a:r>
              <a:rPr lang="it-IT" b="1" dirty="0" err="1">
                <a:solidFill>
                  <a:schemeClr val="accent2"/>
                </a:solidFill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return</a:t>
            </a:r>
            <a:r>
              <a:rPr lang="it-IT" b="1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(opzionale) sono delle parole chiave del linguaggio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Definiamo 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 funzione quando scriviamo il suo comportamento, eventuali valori in input, eventuali valori in output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Invochiamo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la funzione usando il suo nome e le parentesi tonde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Eventuali argomenti di input vanno specificati fra le parentesi tonde</a:t>
            </a:r>
          </a:p>
        </p:txBody>
      </p:sp>
    </p:spTree>
    <p:extLst>
      <p:ext uri="{BB962C8B-B14F-4D97-AF65-F5344CB8AC3E}">
        <p14:creationId xmlns:p14="http://schemas.microsoft.com/office/powerpoint/2010/main" val="2069201584"/>
      </p:ext>
    </p:extLst>
  </p:cSld>
  <p:clrMapOvr>
    <a:masterClrMapping/>
  </p:clrMapOvr>
  <p:transition spd="slow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usare un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IntEnum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per memorizzare le possibili scelte di gioco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usiamo delle funzioni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29127608"/>
      </p:ext>
    </p:extLst>
  </p:cSld>
  <p:clrMapOvr>
    <a:masterClrMapping/>
  </p:clrMapOvr>
  <p:transition spd="slow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tempo di semplificare i controlli andando ad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eliminare un po’di quegli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if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L’idea è che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meno codice scriviamo, meno rischiamo di sbagliare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Per semplificare la struttura dei controlli utilizziamo una struttura dati detta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dizionario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È un modo diverso di organizzare i dati,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coppie chiave/valore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Il valore può essere un qualsiasi tipo di dato: 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Nativo (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int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, float,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string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)</a:t>
            </a: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Lista,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tupla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1257300" lvl="2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Altro dizionario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2458162"/>
      </p:ext>
    </p:extLst>
  </p:cSld>
  <p:clrMapOvr>
    <a:masterClrMapping/>
  </p:clrMapOvr>
  <p:transition spd="slow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 err="1">
                <a:latin typeface="Roboto Mono"/>
              </a:rPr>
              <a:t>IntEnum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85AA7D8-451F-4C6E-D4E8-72F3D415D1DC}"/>
              </a:ext>
            </a:extLst>
          </p:cNvPr>
          <p:cNvSpPr txBox="1"/>
          <p:nvPr/>
        </p:nvSpPr>
        <p:spPr>
          <a:xfrm>
            <a:off x="359815" y="1767128"/>
            <a:ext cx="4185941" cy="332374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180000" tIns="144000" rIns="90000" bIns="251999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person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= {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‘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first_name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’: ‘Giuseppe’,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‘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last_name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’: ‘Mastrandrea’,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‘age’: 38,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‘</a:t>
            </a:r>
            <a:r>
              <a:rPr lang="it-IT" sz="1600" dirty="0" err="1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children</a:t>
            </a: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’: [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    ‘Giulia’, ‘Francesca’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    ]</a:t>
            </a:r>
          </a:p>
          <a:p>
            <a:pPr>
              <a:lnSpc>
                <a:spcPct val="150000"/>
              </a:lnSpc>
            </a:pPr>
            <a:r>
              <a:rPr lang="it-IT" sz="1600" dirty="0">
                <a:latin typeface="Courier New" panose="02070309020205020404" pitchFamily="49" charset="0"/>
                <a:ea typeface="Roboto" panose="02000000000000000000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4C7ABE9-FFFE-5F15-546F-7060F844DE38}"/>
              </a:ext>
            </a:extLst>
          </p:cNvPr>
          <p:cNvSpPr txBox="1"/>
          <p:nvPr/>
        </p:nvSpPr>
        <p:spPr>
          <a:xfrm>
            <a:off x="5644793" y="1536174"/>
            <a:ext cx="5471967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 può creare racchiudendo fra parentesi graffe l’insieme di coppie chiave/valore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 coppie chiave valore sono separate da virgola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Possiamo usare i valori dell’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enum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per creare un dizionario delle mosse vincenti per ciascuna mossa</a:t>
            </a:r>
          </a:p>
        </p:txBody>
      </p:sp>
    </p:spTree>
    <p:extLst>
      <p:ext uri="{BB962C8B-B14F-4D97-AF65-F5344CB8AC3E}">
        <p14:creationId xmlns:p14="http://schemas.microsoft.com/office/powerpoint/2010/main" val="624764739"/>
      </p:ext>
    </p:extLst>
  </p:cSld>
  <p:clrMapOvr>
    <a:masterClrMapping/>
  </p:clrMapOvr>
  <p:transition spd="slow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usare un dizionario per specificare (per ogni mossa) quali sono le mosse vincenti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usiamo il dizionario e la parola chiave </a:t>
            </a:r>
            <a:r>
              <a:rPr lang="it-IT" sz="2000" dirty="0">
                <a:solidFill>
                  <a:schemeClr val="accent2"/>
                </a:solidFill>
                <a:latin typeface="Courier New" panose="02070309020205020404" pitchFamily="49" charset="0"/>
                <a:ea typeface="Roboto Light"/>
                <a:cs typeface="Courier New" panose="02070309020205020404" pitchFamily="49" charset="0"/>
              </a:rPr>
              <a:t>in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per semplificare i controlli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03524449"/>
      </p:ext>
    </p:extLst>
  </p:cSld>
  <p:clrMapOvr>
    <a:masterClrMapping/>
  </p:clrMapOvr>
  <p:transition spd="slow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27269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 questo punto, con le ottimizzazioni che abbiamo fatto, possiamo concludere la prima versione del gioco aggiungendo le nuove mosse: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Lizard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 e Spock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Al posto di scrivere altri rami di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if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ed esporci a possibilità di errore ci basta modificare: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classe </a:t>
            </a:r>
            <a:r>
              <a:rPr lang="it-IT" sz="2000" b="1" dirty="0">
                <a:latin typeface="Courier New" panose="02070309020205020404" pitchFamily="49" charset="0"/>
                <a:ea typeface="Roboto Light"/>
                <a:cs typeface="Courier New" panose="02070309020205020404" pitchFamily="49" charset="0"/>
              </a:rPr>
              <a:t>actions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Il dizionario </a:t>
            </a:r>
            <a:r>
              <a:rPr lang="it-IT" sz="2000" b="1" dirty="0" err="1">
                <a:latin typeface="Courier New" panose="02070309020205020404" pitchFamily="49" charset="0"/>
                <a:ea typeface="Roboto Light"/>
                <a:cs typeface="Courier New" panose="02070309020205020404" pitchFamily="49" charset="0"/>
              </a:rPr>
              <a:t>victories</a:t>
            </a:r>
            <a:endParaRPr lang="it-IT" sz="2000" b="1" dirty="0">
              <a:latin typeface="Courier New" panose="02070309020205020404" pitchFamily="49" charset="0"/>
              <a:ea typeface="Roboto Light"/>
              <a:cs typeface="Courier New" panose="02070309020205020404" pitchFamily="49" charset="0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Non c’è bisogno di altro!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04098238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7636934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Ingegnere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informatico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Front End developer @ </a:t>
            </a:r>
            <a:r>
              <a:rPr lang="en-US" sz="2000" dirty="0">
                <a:latin typeface="Roboto Light"/>
                <a:ea typeface="Roboto Light"/>
                <a:cs typeface="Calibri"/>
                <a:hlinkClick r:id="rId3"/>
              </a:rPr>
              <a:t>Frankhood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dal 2011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Insegnante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informatica @ ITT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Panetti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Pitagora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Machine Learning specialist @ </a:t>
            </a:r>
            <a:r>
              <a:rPr lang="en-US" sz="2000" dirty="0">
                <a:latin typeface="Roboto Light"/>
                <a:ea typeface="Roboto Light"/>
                <a:cs typeface="Calibri"/>
                <a:hlinkClick r:id="rId4"/>
              </a:rPr>
              <a:t>Datamasters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dal 2020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Linguaggi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preferiti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Python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Javascript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Julia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About me</a:t>
            </a:r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23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Beginners’Day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1028" name="Picture 4" descr="Potrebbe essere un'immagine raffigurante 1 persona, barba e spazio al chiuso">
            <a:extLst>
              <a:ext uri="{FF2B5EF4-FFF2-40B4-BE49-F238E27FC236}">
                <a16:creationId xmlns:a16="http://schemas.microsoft.com/office/drawing/2014/main" id="{E08E1107-B8A0-006B-EC37-F9B1481F0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044" y="1045548"/>
            <a:ext cx="3299089" cy="5004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655309"/>
      </p:ext>
    </p:extLst>
  </p:cSld>
  <p:clrMapOvr>
    <a:masterClrMapping/>
  </p:clrMapOvr>
  <p:transition spd="slow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  <p:pic>
        <p:nvPicPr>
          <p:cNvPr id="9" name="Immagine 8" descr="Immagine che contiene clipart, cartone animato&#10;&#10;Descrizione generata automaticamente">
            <a:extLst>
              <a:ext uri="{FF2B5EF4-FFF2-40B4-BE49-F238E27FC236}">
                <a16:creationId xmlns:a16="http://schemas.microsoft.com/office/drawing/2014/main" id="{DF0F87A3-73F2-1A81-3AE5-E7DC67009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89" y="1345324"/>
            <a:ext cx="3528970" cy="4440620"/>
          </a:xfrm>
          <a:prstGeom prst="rect">
            <a:avLst/>
          </a:prstGeom>
        </p:spPr>
      </p:pic>
      <p:pic>
        <p:nvPicPr>
          <p:cNvPr id="11" name="Immagine 10" descr="Immagine che contiene cerchio, cartone animato, logo&#10;&#10;Descrizione generata automaticamente">
            <a:extLst>
              <a:ext uri="{FF2B5EF4-FFF2-40B4-BE49-F238E27FC236}">
                <a16:creationId xmlns:a16="http://schemas.microsoft.com/office/drawing/2014/main" id="{62271760-B77B-D7A1-D72B-17C3F0FF3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907" y="1082565"/>
            <a:ext cx="6331004" cy="496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628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Let's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Task: aggiungere le nuove mosse alla classe Action e al dizionario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03513067"/>
      </p:ext>
    </p:extLst>
  </p:cSld>
  <p:clrMapOvr>
    <a:masterClrMapping/>
  </p:clrMapOvr>
  <p:transition spd="slow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34936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Let’s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Perché non usare l’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ASCII art?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Nuove nozioni: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raw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string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Multiline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string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23469213"/>
      </p:ext>
    </p:extLst>
  </p:cSld>
  <p:clrMapOvr>
    <a:masterClrMapping/>
  </p:clrMapOvr>
  <p:transition spd="slow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188769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Let’s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E se volessimo utilizzare delle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immagini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al posto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dell’ascii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art?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Multiline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string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29971585"/>
      </p:ext>
    </p:extLst>
  </p:cSld>
  <p:clrMapOvr>
    <a:masterClrMapping/>
  </p:clrMapOvr>
  <p:transition spd="slow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96436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Tempo di aggiungere un po’di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Machine Learning!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Useremo il Machine Learning per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riconoscere la mossa dell’utente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utilizzando la webcam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39314025"/>
      </p:ext>
    </p:extLst>
  </p:cSld>
  <p:clrMapOvr>
    <a:masterClrMapping/>
  </p:clrMapOvr>
  <p:transition spd="slow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28110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Machine Learning: campo dell'intelligenza artificiale (AI) che si concentra sullo sviluppo di algoritmi e modelli che consentono ai computer di apprendere e fare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previsioni basate sui dati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, senza essere esplicitamente programmati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Come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è possibile?</a:t>
            </a:r>
            <a:endParaRPr lang="it-IT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 modelli di machine learning lavorano con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grandi quantità di dati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per identificare pattern nei dati e fare delle predizioni per il futuro quando vedono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nuovi dati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6380279"/>
      </p:ext>
    </p:extLst>
  </p:cSld>
  <p:clrMapOvr>
    <a:masterClrMapping/>
  </p:clrMapOvr>
  <p:transition spd="slow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6663559" y="1045548"/>
            <a:ext cx="4626028" cy="558101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Fase di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train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(addestramento): i modelli «studiano» serie di dati storici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etichettati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provando a fare delle predizioni su di essi e ripetendo il processo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finchè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l’errore che commettono è più basso possibile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Dopo l’addestramento riceveranno in input dei nuovi dati (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formattati esattamente come quelli di addestramento)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e faranno su di essi delle predizioni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DA084BB-8A4D-CBC5-AE42-95F52B219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24" y="1886823"/>
            <a:ext cx="6202897" cy="30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19775"/>
      </p:ext>
    </p:extLst>
  </p:cSld>
  <p:clrMapOvr>
    <a:masterClrMapping/>
  </p:clrMapOvr>
  <p:transition spd="slow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Classificazione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pic>
        <p:nvPicPr>
          <p:cNvPr id="4" name="Immagine 3" descr="Immagine che contiene schermata, Elementi grafici, grafica, Carattere&#10;&#10;Descrizione generata automaticamente">
            <a:extLst>
              <a:ext uri="{FF2B5EF4-FFF2-40B4-BE49-F238E27FC236}">
                <a16:creationId xmlns:a16="http://schemas.microsoft.com/office/drawing/2014/main" id="{9E8B3048-4004-1188-1F40-F262D3D8D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13" y="2071470"/>
            <a:ext cx="10058400" cy="343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43870"/>
      </p:ext>
    </p:extLst>
  </p:cSld>
  <p:clrMapOvr>
    <a:masterClrMapping/>
  </p:clrMapOvr>
  <p:transition spd="slow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Task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Classificazione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pic>
        <p:nvPicPr>
          <p:cNvPr id="12" name="Immagine 11" descr="Immagine che contiene schermata, Viso umano&#10;&#10;Descrizione generata automaticamente">
            <a:extLst>
              <a:ext uri="{FF2B5EF4-FFF2-40B4-BE49-F238E27FC236}">
                <a16:creationId xmlns:a16="http://schemas.microsoft.com/office/drawing/2014/main" id="{65B1FB2C-01A2-6042-D0F4-49A8F7593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70" y="2416340"/>
            <a:ext cx="11465859" cy="202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3508"/>
      </p:ext>
    </p:extLst>
  </p:cSld>
  <p:clrMapOvr>
    <a:masterClrMapping/>
  </p:clrMapOvr>
  <p:transition spd="slow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6875253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Quali saranno i dati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input 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nel nostro caso?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pic>
        <p:nvPicPr>
          <p:cNvPr id="10" name="Immagine 9" descr="Immagine che contiene guanto, guanti, schermata, persona&#10;&#10;Descrizione generata automaticamente">
            <a:extLst>
              <a:ext uri="{FF2B5EF4-FFF2-40B4-BE49-F238E27FC236}">
                <a16:creationId xmlns:a16="http://schemas.microsoft.com/office/drawing/2014/main" id="{DF9D02F0-88FF-FC1F-C0E8-373C46854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63" y="1701155"/>
            <a:ext cx="3588979" cy="4173433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AD65641E-FD78-3272-1F81-18944B7F41D0}"/>
              </a:ext>
            </a:extLst>
          </p:cNvPr>
          <p:cNvSpPr/>
          <p:nvPr/>
        </p:nvSpPr>
        <p:spPr>
          <a:xfrm>
            <a:off x="4215441" y="2070851"/>
            <a:ext cx="6875253" cy="37343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Il dataset sarà una file CSV (una tabella) fatta da: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109 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righe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16 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colonne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Ogni riga rappresenta un’immagine diversa di una mano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Ogni colonna rappresenta un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angolo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fra i 15 evidenziati in figura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La 16esima colonna rappresenta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la label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(il numero corrispondente a quel determinato insieme di angoli)</a:t>
            </a:r>
          </a:p>
        </p:txBody>
      </p:sp>
    </p:spTree>
    <p:extLst>
      <p:ext uri="{BB962C8B-B14F-4D97-AF65-F5344CB8AC3E}">
        <p14:creationId xmlns:p14="http://schemas.microsoft.com/office/powerpoint/2010/main" val="4142884784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</a:rPr>
              <a:t> 22 </a:t>
            </a:r>
            <a:r>
              <a:rPr lang="it-IT" b="1" err="1">
                <a:solidFill>
                  <a:schemeClr val="bg1"/>
                </a:solidFill>
                <a:latin typeface="Roboto Mono"/>
              </a:rPr>
              <a:t>Beginners'Day</a:t>
            </a:r>
            <a:endParaRPr lang="it-IT" err="1">
              <a:solidFill>
                <a:schemeClr val="bg1"/>
              </a:solidFill>
            </a:endParaRPr>
          </a:p>
        </p:txBody>
      </p:sp>
      <p:pic>
        <p:nvPicPr>
          <p:cNvPr id="2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F73AA1E-7691-CF17-E429-FB598EE00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" y="-4575"/>
            <a:ext cx="12184082" cy="686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02892"/>
      </p:ext>
    </p:extLst>
  </p:cSld>
  <p:clrMapOvr>
    <a:masterClrMapping/>
  </p:clrMapOvr>
  <p:transition spd="slow"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9"/>
            <a:ext cx="11335109" cy="327269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Quindi il flusso sarà: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Acquisiamo il flusso di frame dalla webcam (video)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Estraiamo i </a:t>
            </a:r>
            <a:r>
              <a:rPr lang="it-IT" sz="2000" b="1" dirty="0" err="1">
                <a:latin typeface="Roboto Light"/>
                <a:ea typeface="Roboto Light"/>
                <a:cs typeface="Calibri"/>
              </a:rPr>
              <a:t>keypoint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dal video acquisito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keypoint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sarebbero gli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angoli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che corrispondono alla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gesture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dell’utente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Ottengo quindi una serie di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15 numeri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esattamente come le feature di input del dataset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Manca la 16-esima colonna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: è quella che il modello deve prevedere!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Algoritmo utilizzato: KNN (K-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Nearest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Neighbors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24143984"/>
      </p:ext>
    </p:extLst>
  </p:cSld>
  <p:clrMapOvr>
    <a:masterClrMapping/>
  </p:clrMapOvr>
  <p:transition spd="slow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9"/>
            <a:ext cx="11335109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Esempio: dataset con solo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2 features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pic>
        <p:nvPicPr>
          <p:cNvPr id="4" name="Immagine 3" descr="Immagine che contiene oscurità, luce, sfocatura, notte&#10;&#10;Descrizione generata automaticamente">
            <a:extLst>
              <a:ext uri="{FF2B5EF4-FFF2-40B4-BE49-F238E27FC236}">
                <a16:creationId xmlns:a16="http://schemas.microsoft.com/office/drawing/2014/main" id="{9407D45C-E1A3-DC1C-D1F5-C82D17BCF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00" y="1548251"/>
            <a:ext cx="5212171" cy="4171471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EDABF916-6F5F-0DCE-F89A-4FE893CC2FE7}"/>
              </a:ext>
            </a:extLst>
          </p:cNvPr>
          <p:cNvSpPr/>
          <p:nvPr/>
        </p:nvSpPr>
        <p:spPr>
          <a:xfrm>
            <a:off x="5766540" y="1701157"/>
            <a:ext cx="5702060" cy="14260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x1 e x2: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 feature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colore: classe finale di appartenenza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16497819"/>
      </p:ext>
    </p:extLst>
  </p:cSld>
  <p:clrMapOvr>
    <a:masterClrMapping/>
  </p:clrMapOvr>
  <p:transition spd="slow"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9"/>
            <a:ext cx="11335109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KNN su 2 feature e 1 classe di output: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BB3BAFDF-A993-7D08-F65D-6C86D15B2538}"/>
              </a:ext>
            </a:extLst>
          </p:cNvPr>
          <p:cNvSpPr/>
          <p:nvPr/>
        </p:nvSpPr>
        <p:spPr>
          <a:xfrm>
            <a:off x="5766540" y="1701157"/>
            <a:ext cx="5702060" cy="41960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Classificare una nuova osservazione: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Settare un valore di K (es. pari a 5)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Calcolare le distanze fra la nuova osservazione e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tutte le osservazioni del dataset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Prendere i K valori più bassi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Vedere quale è la classe più presente fra i K valori più vicini: sarà il valore della predizione finale</a:t>
            </a:r>
          </a:p>
        </p:txBody>
      </p:sp>
      <p:pic>
        <p:nvPicPr>
          <p:cNvPr id="5" name="Immagine 4" descr="Immagine che contiene oscurità, cerchio, luce, sfocatura&#10;&#10;Descrizione generata automaticamente">
            <a:extLst>
              <a:ext uri="{FF2B5EF4-FFF2-40B4-BE49-F238E27FC236}">
                <a16:creationId xmlns:a16="http://schemas.microsoft.com/office/drawing/2014/main" id="{AF59348C-5962-2165-FC11-FA3951234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00" y="1548249"/>
            <a:ext cx="5212171" cy="417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98214"/>
      </p:ext>
    </p:extLst>
  </p:cSld>
  <p:clrMapOvr>
    <a:masterClrMapping/>
  </p:clrMapOvr>
  <p:transition spd="slow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9"/>
            <a:ext cx="11335109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KNN su 2 feature e 1 classe di output: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BB3BAFDF-A993-7D08-F65D-6C86D15B2538}"/>
              </a:ext>
            </a:extLst>
          </p:cNvPr>
          <p:cNvSpPr/>
          <p:nvPr/>
        </p:nvSpPr>
        <p:spPr>
          <a:xfrm>
            <a:off x="5766540" y="1701157"/>
            <a:ext cx="5702060" cy="188769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Come misurare la distanza?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b="1" dirty="0">
                <a:latin typeface="Roboto Light"/>
                <a:ea typeface="Roboto Light"/>
                <a:cs typeface="Calibri"/>
              </a:rPr>
              <a:t>Distanza euclidea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in 2 dimensioni è semplicemente l’applicazione del teorema di Pitagora</a:t>
            </a:r>
            <a:endParaRPr lang="it-IT" sz="2000" b="1" dirty="0">
              <a:latin typeface="Roboto Light"/>
              <a:ea typeface="Roboto Light"/>
              <a:cs typeface="Calibri"/>
            </a:endParaRPr>
          </a:p>
        </p:txBody>
      </p:sp>
      <p:pic>
        <p:nvPicPr>
          <p:cNvPr id="5" name="Immagine 4" descr="Immagine che contiene oscurità, cerchio, luce, sfocatura&#10;&#10;Descrizione generata automaticamente">
            <a:extLst>
              <a:ext uri="{FF2B5EF4-FFF2-40B4-BE49-F238E27FC236}">
                <a16:creationId xmlns:a16="http://schemas.microsoft.com/office/drawing/2014/main" id="{AF59348C-5962-2165-FC11-FA3951234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00" y="1548249"/>
            <a:ext cx="5212171" cy="417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70478"/>
      </p:ext>
    </p:extLst>
  </p:cSld>
  <p:clrMapOvr>
    <a:masterClrMapping/>
  </p:clrMapOvr>
  <p:transition spd="slow"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Task 2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B5B993F-B004-5981-8348-E21CDCDCF09C}"/>
              </a:ext>
            </a:extLst>
          </p:cNvPr>
          <p:cNvSpPr/>
          <p:nvPr/>
        </p:nvSpPr>
        <p:spPr>
          <a:xfrm>
            <a:off x="0" y="1045548"/>
            <a:ext cx="4429125" cy="163121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>
                <a:latin typeface="Roboto Light"/>
                <a:ea typeface="Roboto Light"/>
                <a:cs typeface="Calibri"/>
              </a:rPr>
              <a:t>Euclidean distance</a:t>
            </a:r>
          </a:p>
          <a:p>
            <a:pPr marL="342900" indent="-342900">
              <a:buFont typeface="Arial"/>
              <a:buChar char="•"/>
            </a:pPr>
            <a:r>
              <a:rPr lang="en-US" sz="2000">
                <a:latin typeface="Roboto Light"/>
                <a:ea typeface="+mn-lt"/>
                <a:cs typeface="+mn-lt"/>
              </a:rPr>
              <a:t>We use </a:t>
            </a:r>
            <a:r>
              <a:rPr lang="en-US" sz="2000" b="1">
                <a:latin typeface="Roboto Light"/>
                <a:ea typeface="+mn-lt"/>
                <a:cs typeface="+mn-lt"/>
              </a:rPr>
              <a:t>Pythagoras Theorem</a:t>
            </a:r>
            <a:endParaRPr lang="en-US" b="1">
              <a:latin typeface="Roboto Light"/>
              <a:ea typeface="Roboto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latin typeface="Roboto Light"/>
                <a:ea typeface="Roboto Light"/>
                <a:cs typeface="Calibri"/>
              </a:rPr>
              <a:t>The distance is the green line (hypotenuse) of the triangle in figure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B6F045D-C8B3-F761-4CEE-40ECFCF9F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904" y="1128079"/>
            <a:ext cx="6198806" cy="4562475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4B4AC07-9CB9-2363-8776-84A4D4E11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325" y="3051598"/>
            <a:ext cx="3955543" cy="52322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9A8C98-5528-9328-A584-236A99F42F2F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22 </a:t>
            </a:r>
            <a:r>
              <a:rPr lang="it-IT" b="1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Beginners'Day</a:t>
            </a:r>
            <a:r>
              <a:rPr lang="it-IT" b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 </a:t>
            </a:r>
            <a:endParaRPr lang="it-IT">
              <a:solidFill>
                <a:schemeClr val="bg1"/>
              </a:solidFill>
              <a:latin typeface="Roboto Mono"/>
              <a:ea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7824959"/>
      </p:ext>
    </p:extLst>
  </p:cSld>
  <p:clrMapOvr>
    <a:masterClrMapping/>
  </p:clrMapOvr>
  <p:transition spd="slow"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9"/>
            <a:ext cx="11335109" cy="5027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KNN su 2 feature e 1 classe di output: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Crash </a:t>
            </a:r>
            <a:r>
              <a:rPr lang="it-IT" sz="2800" dirty="0" err="1">
                <a:latin typeface="Roboto Mono"/>
              </a:rPr>
              <a:t>course</a:t>
            </a:r>
            <a:r>
              <a:rPr lang="it-IT" sz="2800" dirty="0">
                <a:latin typeface="Roboto Mono"/>
              </a:rPr>
              <a:t> su machine learning</a:t>
            </a:r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BB3BAFDF-A993-7D08-F65D-6C86D15B2538}"/>
              </a:ext>
            </a:extLst>
          </p:cNvPr>
          <p:cNvSpPr/>
          <p:nvPr/>
        </p:nvSpPr>
        <p:spPr>
          <a:xfrm>
            <a:off x="5766540" y="1701157"/>
            <a:ext cx="5702060" cy="327269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Formula generale: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Nel nostro caso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N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= 15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Fra i 5 vicini della nuova osservazione abbiamo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4 osservazioni con classe verde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1 osservazione con classe rossa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4 &gt; 1 -&gt; </a:t>
            </a:r>
            <a:r>
              <a:rPr lang="it-IT" sz="2000" b="1" dirty="0">
                <a:latin typeface="Roboto Light"/>
                <a:ea typeface="Roboto Light"/>
                <a:cs typeface="Calibri"/>
              </a:rPr>
              <a:t>vince la classe verde</a:t>
            </a: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pic>
        <p:nvPicPr>
          <p:cNvPr id="5" name="Immagine 4" descr="Immagine che contiene oscurità, cerchio, luce, sfocatura&#10;&#10;Descrizione generata automaticamente">
            <a:extLst>
              <a:ext uri="{FF2B5EF4-FFF2-40B4-BE49-F238E27FC236}">
                <a16:creationId xmlns:a16="http://schemas.microsoft.com/office/drawing/2014/main" id="{AF59348C-5962-2165-FC11-FA3951234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00" y="1548249"/>
            <a:ext cx="5212171" cy="4171472"/>
          </a:xfrm>
          <a:prstGeom prst="rect">
            <a:avLst/>
          </a:prstGeom>
        </p:spPr>
      </p:pic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5044FA95-E4F3-78C9-165A-8178A6EF3C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22932" y="1591075"/>
            <a:ext cx="2303085" cy="72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032639"/>
      </p:ext>
    </p:extLst>
  </p:cSld>
  <p:clrMapOvr>
    <a:masterClrMapping/>
  </p:clrMapOvr>
  <p:transition spd="slow"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045548"/>
            <a:ext cx="11289587" cy="327269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 err="1">
                <a:latin typeface="Roboto Light"/>
                <a:ea typeface="Roboto Light"/>
                <a:cs typeface="Calibri"/>
              </a:rPr>
              <a:t>Let’s</a:t>
            </a:r>
            <a:r>
              <a:rPr lang="it-IT" sz="2000" dirty="0">
                <a:latin typeface="Roboto Light"/>
                <a:ea typeface="Roboto Light"/>
                <a:cs typeface="Calibri"/>
              </a:rPr>
              <a:t> code!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Usiamo le librerie e i modelli per: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Leggere i dati dalla webcam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Rilevare la </a:t>
            </a:r>
            <a:r>
              <a:rPr lang="it-IT" sz="2000" dirty="0" err="1">
                <a:latin typeface="Roboto Light"/>
                <a:ea typeface="Roboto Light"/>
                <a:cs typeface="Calibri"/>
              </a:rPr>
              <a:t>gesture</a:t>
            </a:r>
            <a:endParaRPr lang="it-IT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Mapparla ad una delle mosse che ci interessano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it-IT" sz="2000" dirty="0">
                <a:latin typeface="Roboto Light"/>
                <a:ea typeface="Roboto Light"/>
                <a:cs typeface="Calibri"/>
              </a:rPr>
              <a:t>Completare così la partita!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it-IT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dirty="0">
                <a:latin typeface="Roboto Mono"/>
              </a:rPr>
              <a:t>Task 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57820818"/>
      </p:ext>
    </p:extLst>
  </p:cSld>
  <p:clrMapOvr>
    <a:masterClrMapping/>
  </p:clrMapOvr>
  <p:transition spd="slow"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329514" y="5301362"/>
            <a:ext cx="11289587" cy="9187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4000" b="1" dirty="0" err="1">
                <a:latin typeface="Roboto Light"/>
                <a:ea typeface="+mn-lt"/>
                <a:cs typeface="+mn-lt"/>
              </a:rPr>
              <a:t>Now</a:t>
            </a:r>
            <a:r>
              <a:rPr lang="it-IT" sz="4000" b="1" dirty="0">
                <a:latin typeface="Roboto Light"/>
                <a:ea typeface="+mn-lt"/>
                <a:cs typeface="+mn-lt"/>
              </a:rPr>
              <a:t> </a:t>
            </a:r>
            <a:r>
              <a:rPr lang="it-IT" sz="4000" b="1" dirty="0" err="1">
                <a:latin typeface="Roboto Light"/>
                <a:ea typeface="+mn-lt"/>
                <a:cs typeface="+mn-lt"/>
              </a:rPr>
              <a:t>you’re</a:t>
            </a:r>
            <a:r>
              <a:rPr lang="it-IT" sz="4000" b="1" dirty="0">
                <a:latin typeface="Roboto Light"/>
                <a:ea typeface="+mn-lt"/>
                <a:cs typeface="+mn-lt"/>
              </a:rPr>
              <a:t> ready for </a:t>
            </a:r>
            <a:r>
              <a:rPr lang="it-IT" sz="4000" b="1" dirty="0" err="1">
                <a:latin typeface="Roboto Light"/>
                <a:ea typeface="+mn-lt"/>
                <a:cs typeface="+mn-lt"/>
              </a:rPr>
              <a:t>this</a:t>
            </a:r>
            <a:r>
              <a:rPr lang="it-IT" sz="4000" b="1" dirty="0">
                <a:latin typeface="Roboto Light"/>
                <a:ea typeface="+mn-lt"/>
                <a:cs typeface="+mn-lt"/>
              </a:rPr>
              <a:t>!</a:t>
            </a:r>
            <a:endParaRPr lang="it-IT" sz="4000" b="1" dirty="0">
              <a:latin typeface="Calibri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800" err="1">
                <a:latin typeface="Roboto Mono"/>
              </a:rPr>
              <a:t>That's</a:t>
            </a:r>
            <a:r>
              <a:rPr lang="it-IT" sz="2800">
                <a:latin typeface="Roboto Mono"/>
              </a:rPr>
              <a:t> </a:t>
            </a:r>
            <a:r>
              <a:rPr lang="it-IT" sz="2800" err="1">
                <a:latin typeface="Roboto Mono"/>
              </a:rPr>
              <a:t>it!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A9B4ADF-6661-DFB4-FC78-94E1FF23F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19" y="707037"/>
            <a:ext cx="4707128" cy="4779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6440"/>
      </p:ext>
    </p:extLst>
  </p:cSld>
  <p:clrMapOvr>
    <a:masterClrMapping/>
  </p:clrMapOvr>
  <p:transition spd="slow"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329514" y="4834953"/>
            <a:ext cx="11289587" cy="9187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 err="1">
                <a:latin typeface="Roboto Light"/>
                <a:ea typeface="+mn-lt"/>
                <a:cs typeface="+mn-lt"/>
              </a:rPr>
              <a:t>launchpass.com</a:t>
            </a:r>
            <a:r>
              <a:rPr lang="en-US" sz="4000" b="1" dirty="0">
                <a:latin typeface="Roboto Light"/>
                <a:ea typeface="+mn-lt"/>
                <a:cs typeface="+mn-lt"/>
              </a:rPr>
              <a:t>/</a:t>
            </a:r>
            <a:r>
              <a:rPr lang="en-US" sz="4000" b="1" dirty="0" err="1">
                <a:latin typeface="Roboto Light"/>
                <a:ea typeface="+mn-lt"/>
                <a:cs typeface="+mn-lt"/>
              </a:rPr>
              <a:t>datamasters</a:t>
            </a:r>
            <a:endParaRPr lang="en-US" sz="4000" b="1" dirty="0">
              <a:latin typeface="Calibri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Join us on Discord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0932C3-07EC-3DD0-1404-6806FC9C74F4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it-IT" b="1" dirty="0">
              <a:solidFill>
                <a:schemeClr val="bg1"/>
              </a:solidFill>
              <a:latin typeface="Roboto Mono"/>
              <a:ea typeface="Roboto Light"/>
              <a:cs typeface="Calibri"/>
            </a:endParaRP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757A16B2-C5FB-D5A9-6AA4-D545E8536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22717" y="1877410"/>
            <a:ext cx="3103179" cy="3103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70065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-1" y="1575165"/>
            <a:ext cx="8638391" cy="188769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Tipicamente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,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programma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b="1" dirty="0" err="1">
                <a:latin typeface="Roboto Light"/>
                <a:ea typeface="Roboto Light"/>
                <a:cs typeface="Calibri"/>
              </a:rPr>
              <a:t>Chiede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un input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all’utente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b="1" dirty="0" err="1">
                <a:latin typeface="Roboto Light"/>
                <a:ea typeface="Roboto Light"/>
                <a:cs typeface="Calibri"/>
              </a:rPr>
              <a:t>Esegue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delle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(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tipicamente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fa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calcoli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)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b="1" dirty="0" err="1">
                <a:latin typeface="Roboto Light"/>
                <a:ea typeface="Roboto Light"/>
                <a:cs typeface="Calibri"/>
              </a:rPr>
              <a:t>Ritorna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valore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output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 err="1">
                <a:latin typeface="Roboto Mono"/>
              </a:rPr>
              <a:t>Introduzione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23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Beginners’Day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E5AC342-3901-18B5-EEC2-14A6D7E3AF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170" y="3992478"/>
            <a:ext cx="91567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38297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-1" y="1575165"/>
            <a:ext cx="6424863" cy="28110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Svilupperemo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 zero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nostra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versione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Sasso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-Carta-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Forbice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-Lizard-Spock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Partiremo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dal classico rock-paper-scissors</a:t>
            </a:r>
            <a:endParaRPr lang="en-US" dirty="0">
              <a:latin typeface="Calibri"/>
              <a:ea typeface="Roboto Ligh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Arriveremo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ad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utilizzare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modello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machine learning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grado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riconoscere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le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nostre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mosse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dalla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webcam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Cosa </a:t>
            </a:r>
            <a:r>
              <a:rPr lang="en-US" sz="2800" dirty="0" err="1">
                <a:latin typeface="Roboto Mono"/>
              </a:rPr>
              <a:t>faremo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23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Beginners’Day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9" name="Immagine 8" descr="Immagine che contiene testo, persona, interno&#10;&#10;Descrizione generata automaticamente">
            <a:extLst>
              <a:ext uri="{FF2B5EF4-FFF2-40B4-BE49-F238E27FC236}">
                <a16:creationId xmlns:a16="http://schemas.microsoft.com/office/drawing/2014/main" id="{E53670EA-7136-7425-F04F-08101C6096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899" y="2066727"/>
            <a:ext cx="3961732" cy="304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970153"/>
      </p:ext>
    </p:extLst>
  </p:cSld>
  <p:clrMapOvr>
    <a:masterClrMapping/>
  </p:clrMapOvr>
  <p:transition spd="slow">
    <p:fade/>
  </p:transition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D9A1CA45-2EA7-4259-A47E-E79ADE030E2F}"/>
              </a:ext>
            </a:extLst>
          </p:cNvPr>
          <p:cNvSpPr/>
          <p:nvPr/>
        </p:nvSpPr>
        <p:spPr>
          <a:xfrm>
            <a:off x="0" y="1575165"/>
            <a:ext cx="6052864" cy="50552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La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domanda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come lo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faremo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?</a:t>
            </a:r>
            <a:endParaRPr lang="en-US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6E83CC-2F0F-4ED1-A514-EC818046B5C1}"/>
              </a:ext>
            </a:extLst>
          </p:cNvPr>
          <p:cNvSpPr txBox="1"/>
          <p:nvPr/>
        </p:nvSpPr>
        <p:spPr>
          <a:xfrm>
            <a:off x="0" y="522328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latin typeface="Roboto Mono"/>
              </a:rPr>
              <a:t>Cosa </a:t>
            </a:r>
            <a:r>
              <a:rPr lang="en-US" sz="2800" dirty="0" err="1">
                <a:latin typeface="Roboto Mono"/>
              </a:rPr>
              <a:t>faremo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0D0181-ED7B-4CFF-9D76-5787B4201973}"/>
              </a:ext>
            </a:extLst>
          </p:cNvPr>
          <p:cNvSpPr txBox="1"/>
          <p:nvPr/>
        </p:nvSpPr>
        <p:spPr>
          <a:xfrm>
            <a:off x="1478084" y="70465"/>
            <a:ext cx="914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23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Beginners’Day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8" name="Immagine 7" descr="Immagine che contiene persona, interno&#10;&#10;Descrizione generata automaticamente">
            <a:extLst>
              <a:ext uri="{FF2B5EF4-FFF2-40B4-BE49-F238E27FC236}">
                <a16:creationId xmlns:a16="http://schemas.microsoft.com/office/drawing/2014/main" id="{DB71F80B-CC07-B17A-5888-C1D2EEED6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714" y="1764042"/>
            <a:ext cx="3853782" cy="354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71662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9047" y="1297767"/>
            <a:ext cx="11550769" cy="56323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Il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“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Trova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modo per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mostrare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risultati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del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gioco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manche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Sasso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-Carta-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Forbice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un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umano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contro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il computer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”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C’è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molta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ambiguità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questa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affermazione</a:t>
            </a:r>
            <a:endParaRPr lang="en-US" sz="2000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L’ambiguità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un male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!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 err="1">
                <a:latin typeface="Roboto Light"/>
                <a:ea typeface="Roboto Light"/>
                <a:cs typeface="Calibri"/>
              </a:rPr>
              <a:t>Cerchiamo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essere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più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precisi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: 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software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lavora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con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dei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input, li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elabora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qualche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modo 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fornisce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output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Come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possiamo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far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giocare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umano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contro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computer?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Che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tipo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dati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dovremmo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fornire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in input al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programma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Le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che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il nostro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sono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le parti di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Roboto Light"/>
                <a:ea typeface="Roboto Light"/>
                <a:cs typeface="Calibri"/>
              </a:rPr>
              <a:t>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algoritmo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è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una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sequenza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 di </a:t>
            </a:r>
            <a:r>
              <a:rPr lang="en-US" sz="2000" b="1" dirty="0" err="1">
                <a:latin typeface="Roboto Light"/>
                <a:ea typeface="Roboto Light"/>
                <a:cs typeface="Calibri"/>
              </a:rPr>
              <a:t>istruzioni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molto </a:t>
            </a:r>
            <a:r>
              <a:rPr lang="en-US" sz="2000" b="1" dirty="0">
                <a:latin typeface="Roboto Light"/>
                <a:ea typeface="Roboto Light"/>
                <a:cs typeface="Calibri"/>
              </a:rPr>
              <a:t>semplice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per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risolvere</a:t>
            </a:r>
            <a:r>
              <a:rPr lang="en-US" sz="2000" dirty="0">
                <a:latin typeface="Roboto Light"/>
                <a:ea typeface="Roboto Light"/>
                <a:cs typeface="Calibri"/>
              </a:rPr>
              <a:t> un </a:t>
            </a:r>
            <a:r>
              <a:rPr lang="en-US" sz="2000" dirty="0" err="1">
                <a:latin typeface="Roboto Light"/>
                <a:ea typeface="Roboto Light"/>
                <a:cs typeface="Calibri"/>
              </a:rPr>
              <a:t>problema</a:t>
            </a: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en-US" sz="2000" b="1" dirty="0">
              <a:latin typeface="Roboto Light"/>
              <a:ea typeface="Roboto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dirty="0">
              <a:latin typeface="Roboto Light"/>
              <a:ea typeface="Roboto Light"/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62BBC40-D457-4A60-98B6-E1D0A4796926}"/>
              </a:ext>
            </a:extLst>
          </p:cNvPr>
          <p:cNvSpPr txBox="1"/>
          <p:nvPr/>
        </p:nvSpPr>
        <p:spPr>
          <a:xfrm>
            <a:off x="133004" y="602551"/>
            <a:ext cx="880373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Roboto Mono"/>
              </a:rPr>
              <a:t>Problem</a:t>
            </a:r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7C3A770-40F9-404E-BC5C-7B47B5BE0159}"/>
              </a:ext>
            </a:extLst>
          </p:cNvPr>
          <p:cNvSpPr txBox="1"/>
          <p:nvPr/>
        </p:nvSpPr>
        <p:spPr>
          <a:xfrm>
            <a:off x="0" y="67877"/>
            <a:ext cx="10668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Pycon</a:t>
            </a:r>
            <a:r>
              <a:rPr lang="it-IT" b="1" dirty="0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 23 </a:t>
            </a:r>
            <a:r>
              <a:rPr lang="it-IT" b="1" dirty="0" err="1">
                <a:solidFill>
                  <a:schemeClr val="bg1"/>
                </a:solidFill>
                <a:latin typeface="Roboto Mono"/>
                <a:ea typeface="+mn-lt"/>
                <a:cs typeface="+mn-lt"/>
              </a:rPr>
              <a:t>Beginners’Day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236053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1762</TotalTime>
  <Words>2433</Words>
  <Application>Microsoft Macintosh PowerPoint</Application>
  <PresentationFormat>Widescreen</PresentationFormat>
  <Paragraphs>353</Paragraphs>
  <Slides>58</Slides>
  <Notes>58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58</vt:i4>
      </vt:variant>
    </vt:vector>
  </HeadingPairs>
  <TitlesOfParts>
    <vt:vector size="67" baseType="lpstr">
      <vt:lpstr>Arial</vt:lpstr>
      <vt:lpstr>Arial,Sans-Serif</vt:lpstr>
      <vt:lpstr>Calibri</vt:lpstr>
      <vt:lpstr>Courier New</vt:lpstr>
      <vt:lpstr>Roboto</vt:lpstr>
      <vt:lpstr>Roboto Light</vt:lpstr>
      <vt:lpstr>Roboto Mono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Vincenzo Maritati</dc:creator>
  <cp:lastModifiedBy>Francesco Cipriani</cp:lastModifiedBy>
  <cp:revision>79</cp:revision>
  <cp:lastPrinted>2022-05-30T15:39:08Z</cp:lastPrinted>
  <dcterms:created xsi:type="dcterms:W3CDTF">2014-02-14T11:21:07Z</dcterms:created>
  <dcterms:modified xsi:type="dcterms:W3CDTF">2023-05-15T13:48:11Z</dcterms:modified>
</cp:coreProperties>
</file>